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97" r:id="rId3"/>
    <p:sldId id="298" r:id="rId4"/>
    <p:sldId id="299" r:id="rId5"/>
    <p:sldId id="258" r:id="rId6"/>
    <p:sldId id="259" r:id="rId7"/>
    <p:sldId id="260" r:id="rId8"/>
    <p:sldId id="261" r:id="rId9"/>
    <p:sldId id="277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2" r:id="rId21"/>
    <p:sldId id="274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5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90000"/>
    <a:srgbClr val="FF6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73" autoAdjust="0"/>
    <p:restoredTop sz="98095" autoAdjust="0"/>
  </p:normalViewPr>
  <p:slideViewPr>
    <p:cSldViewPr snapToGrid="0" snapToObjects="1">
      <p:cViewPr varScale="1">
        <p:scale>
          <a:sx n="112" d="100"/>
          <a:sy n="112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1903234-746A-154F-BA71-8F9133EBF341}" type="datetimeFigureOut">
              <a:rPr lang="en-US" smtClean="0"/>
              <a:t>6/18/14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37D72DD-3BBB-0243-83C9-78E07E546082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Understand Auto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93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Task : Add Horizontal Space Constraint (2/9)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7770812" cy="425702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th-TH" sz="1600" dirty="0" smtClean="0"/>
              <a:t>เพิ่ม </a:t>
            </a:r>
            <a:r>
              <a:rPr lang="en-US" sz="1600" dirty="0" smtClean="0"/>
              <a:t>constraint </a:t>
            </a:r>
            <a:r>
              <a:rPr lang="th-TH" sz="1600" dirty="0" smtClean="0"/>
              <a:t>ให้กับปุ่ม </a:t>
            </a:r>
            <a:r>
              <a:rPr lang="en-US" sz="1600" dirty="0" smtClean="0"/>
              <a:t>“New Game” </a:t>
            </a:r>
            <a:r>
              <a:rPr lang="th-TH" sz="1600" dirty="0" smtClean="0"/>
              <a:t>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จากปุ่มไปยังพื้นที่ว่างระหว่าง</a:t>
            </a:r>
            <a:r>
              <a:rPr lang="en-US" sz="1600" dirty="0" smtClean="0"/>
              <a:t> “</a:t>
            </a:r>
            <a:r>
              <a:rPr lang="th-TH" sz="1600" dirty="0" smtClean="0"/>
              <a:t>ปุ่ม</a:t>
            </a:r>
            <a:r>
              <a:rPr lang="en-US" sz="1600" dirty="0" smtClean="0"/>
              <a:t>” </a:t>
            </a:r>
            <a:r>
              <a:rPr lang="th-TH" sz="1600" dirty="0" smtClean="0"/>
              <a:t>กับ</a:t>
            </a:r>
            <a:r>
              <a:rPr lang="en-US" sz="1600" dirty="0"/>
              <a:t> </a:t>
            </a:r>
            <a:r>
              <a:rPr lang="en-US" sz="1600" dirty="0" smtClean="0"/>
              <a:t>“</a:t>
            </a:r>
            <a:r>
              <a:rPr lang="th-TH" sz="1600" dirty="0" smtClean="0"/>
              <a:t>ขอบของ </a:t>
            </a:r>
            <a:r>
              <a:rPr lang="en-US" sz="1600" dirty="0"/>
              <a:t>view </a:t>
            </a:r>
            <a:r>
              <a:rPr lang="th-TH" sz="1600" dirty="0"/>
              <a:t>ด้าน</a:t>
            </a:r>
            <a:r>
              <a:rPr lang="th-TH" sz="1600" dirty="0" smtClean="0"/>
              <a:t>ซ้าย</a:t>
            </a:r>
            <a:r>
              <a:rPr lang="en-US" sz="1600" dirty="0" smtClean="0"/>
              <a:t>” </a:t>
            </a:r>
            <a:r>
              <a:rPr lang="th-TH" sz="1600" dirty="0" smtClean="0"/>
              <a:t>จะมี </a:t>
            </a:r>
            <a:r>
              <a:rPr lang="en-US" sz="1600" dirty="0" smtClean="0"/>
              <a:t>popup </a:t>
            </a:r>
            <a:r>
              <a:rPr lang="th-TH" sz="1600" dirty="0" smtClean="0"/>
              <a:t>เมนูขึ้นมา เลือก </a:t>
            </a:r>
            <a:r>
              <a:rPr lang="en-US" sz="1600" dirty="0" smtClean="0"/>
              <a:t>“Leading Space to Container”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th-TH" sz="1600" dirty="0" smtClean="0"/>
              <a:t>สังเกตุว่า </a:t>
            </a:r>
            <a:r>
              <a:rPr lang="en-US" sz="1600" dirty="0" smtClean="0"/>
              <a:t>Interface Builder </a:t>
            </a:r>
            <a:r>
              <a:rPr lang="th-TH" sz="1600" dirty="0" smtClean="0"/>
              <a:t>จะแสดงกรอบสีเหลือง นั่นแสดงว่า </a:t>
            </a:r>
            <a:r>
              <a:rPr lang="en-US" sz="1600" dirty="0" smtClean="0"/>
              <a:t>Layout </a:t>
            </a:r>
            <a:r>
              <a:rPr lang="th-TH" sz="1600" dirty="0" smtClean="0"/>
              <a:t>ยังไม่ครบ </a:t>
            </a:r>
            <a:endParaRPr lang="en-US" sz="1600" dirty="0" smtClean="0"/>
          </a:p>
          <a:p>
            <a:pPr marL="457200" indent="-457200">
              <a:buFont typeface="+mj-lt"/>
              <a:buAutoNum type="arabicPeriod" startAt="7"/>
            </a:pPr>
            <a:endParaRPr lang="en-US" sz="1600" dirty="0"/>
          </a:p>
          <a:p>
            <a:pPr marL="457200" indent="-457200">
              <a:buFont typeface="+mj-lt"/>
              <a:buAutoNum type="arabicPeriod" startAt="7"/>
            </a:pPr>
            <a:endParaRPr lang="en-US" sz="1600" dirty="0" smtClean="0"/>
          </a:p>
          <a:p>
            <a:pPr marL="457200" indent="-457200">
              <a:buFont typeface="+mj-lt"/>
              <a:buAutoNum type="arabicPeriod" startAt="7"/>
            </a:pPr>
            <a:endParaRPr lang="en-US" sz="1600" dirty="0"/>
          </a:p>
          <a:p>
            <a:pPr marL="457200" indent="-457200">
              <a:buFont typeface="+mj-lt"/>
              <a:buAutoNum type="arabicPeriod" startAt="7"/>
            </a:pPr>
            <a:endParaRPr lang="en-US" sz="1600" dirty="0" smtClean="0"/>
          </a:p>
          <a:p>
            <a:pPr marL="457200" indent="-457200">
              <a:buFont typeface="+mj-lt"/>
              <a:buAutoNum type="arabicPeriod" startAt="7"/>
            </a:pP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70" y="2809915"/>
            <a:ext cx="3463759" cy="186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36" y="5331962"/>
            <a:ext cx="2899821" cy="13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2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7770812" cy="425702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th-TH" sz="1600" dirty="0" smtClean="0"/>
              <a:t>เพิ่ม </a:t>
            </a:r>
            <a:r>
              <a:rPr lang="en-US" sz="1600" dirty="0" smtClean="0"/>
              <a:t>constraint “Horizontal Space” </a:t>
            </a:r>
            <a:r>
              <a:rPr lang="th-TH" sz="1600" dirty="0" smtClean="0"/>
              <a:t>จากปุ่มไปยัง </a:t>
            </a:r>
            <a:r>
              <a:rPr lang="en-US" sz="1600" dirty="0" smtClean="0"/>
              <a:t>Super view </a:t>
            </a:r>
            <a:r>
              <a:rPr lang="th-TH" sz="1600" dirty="0" smtClean="0"/>
              <a:t>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ค้างไว้แล้ว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จากปุ่มไปยังพื้นที่ว่างๆ ระหว่างปุ่มกับ </a:t>
            </a:r>
            <a:r>
              <a:rPr lang="en-US" sz="1600" dirty="0" smtClean="0"/>
              <a:t>view </a:t>
            </a:r>
            <a:r>
              <a:rPr lang="th-TH" sz="1600" dirty="0" smtClean="0"/>
              <a:t>ด้านขวามือ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th-TH" sz="1600" dirty="0" smtClean="0"/>
              <a:t> </a:t>
            </a:r>
            <a:r>
              <a:rPr lang="th-TH" sz="1600" dirty="0"/>
              <a:t>จะมี </a:t>
            </a:r>
            <a:r>
              <a:rPr lang="en-US" sz="1600" dirty="0"/>
              <a:t>popup </a:t>
            </a:r>
            <a:r>
              <a:rPr lang="th-TH" sz="1600" dirty="0"/>
              <a:t>เมนูขึ้นมา </a:t>
            </a:r>
            <a:r>
              <a:rPr lang="th-TH" sz="1600" dirty="0" smtClean="0"/>
              <a:t>ให้เลือก </a:t>
            </a:r>
            <a:r>
              <a:rPr lang="en-US" sz="1600" dirty="0" smtClean="0"/>
              <a:t>“Trailing Space to Container”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th-TH" sz="1600" dirty="0" smtClean="0"/>
              <a:t>สังเกตุว่า  กรอบสีเหลืองจะคลุมเกือบทั้งปุ่ม แสดงว่าขาด </a:t>
            </a:r>
            <a:r>
              <a:rPr lang="en-US" sz="1600" dirty="0" smtClean="0"/>
              <a:t>“Height Constraint”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96" y="2947637"/>
            <a:ext cx="4613564" cy="1761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66" y="5566359"/>
            <a:ext cx="4419600" cy="9398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Task : Add Horizontal Space Constraint (3/9)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953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Add height constraint (</a:t>
            </a:r>
            <a:r>
              <a:rPr lang="en-US" sz="3600" dirty="0"/>
              <a:t>4</a:t>
            </a:r>
            <a:r>
              <a:rPr lang="en-US" sz="3600" dirty="0" smtClean="0"/>
              <a:t>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7770812" cy="425702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9"/>
            </a:pPr>
            <a:r>
              <a:rPr lang="th-TH" sz="1600" dirty="0" smtClean="0"/>
              <a:t>เพิ่ม </a:t>
            </a:r>
            <a:r>
              <a:rPr lang="en-US" sz="1600" dirty="0" smtClean="0"/>
              <a:t>height constraint </a:t>
            </a:r>
            <a:r>
              <a:rPr lang="th-TH" sz="1600" dirty="0" smtClean="0"/>
              <a:t>ให้กับปุ่ม </a:t>
            </a:r>
            <a:r>
              <a:rPr lang="en-US" sz="1600" dirty="0" smtClean="0"/>
              <a:t>“New Game” </a:t>
            </a:r>
            <a:r>
              <a:rPr lang="th-TH" sz="1600" dirty="0" smtClean="0"/>
              <a:t>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จากปุ่มไปยังพื้นที่บนปุ่มเดิม จะมี </a:t>
            </a:r>
            <a:r>
              <a:rPr lang="en-US" sz="1600" dirty="0" smtClean="0"/>
              <a:t>popup </a:t>
            </a:r>
            <a:r>
              <a:rPr lang="th-TH" sz="1600" dirty="0" smtClean="0"/>
              <a:t>เมนูแสดงขึ้นมา ให้เลือก </a:t>
            </a:r>
            <a:r>
              <a:rPr lang="en-US" sz="1600" dirty="0" smtClean="0"/>
              <a:t>“Height”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th-TH" sz="1600" dirty="0" smtClean="0"/>
              <a:t>สังเกตุว่า  </a:t>
            </a:r>
            <a:r>
              <a:rPr lang="en-US" sz="1600" dirty="0" smtClean="0"/>
              <a:t>Interface Builder </a:t>
            </a:r>
            <a:r>
              <a:rPr lang="th-TH" sz="1600" dirty="0" smtClean="0"/>
              <a:t>จะสร้าง </a:t>
            </a:r>
            <a:r>
              <a:rPr lang="en-US" sz="1600" dirty="0" smtClean="0"/>
              <a:t>constraint </a:t>
            </a:r>
            <a:r>
              <a:rPr lang="th-TH" sz="1600" dirty="0" smtClean="0"/>
              <a:t>ขึ้นมาแต่ยังเป็นสีเหลืองอยู่ แสดงว่ายังไม่ครบ</a:t>
            </a:r>
            <a:endParaRPr lang="en-US" sz="1600" dirty="0" smtClean="0"/>
          </a:p>
          <a:p>
            <a:pPr>
              <a:buFont typeface="+mj-lt"/>
              <a:buAutoNum type="arabicPeriod" startAt="9"/>
            </a:pP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48" y="2818243"/>
            <a:ext cx="4800574" cy="137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399" y="5386373"/>
            <a:ext cx="4036349" cy="82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Add Vertical constraint (5/9)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1"/>
            <a:ext cx="7770812" cy="425702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0"/>
            </a:pPr>
            <a:r>
              <a:rPr lang="th-TH" sz="1600" dirty="0" smtClean="0"/>
              <a:t>เพิ่ม </a:t>
            </a:r>
            <a:r>
              <a:rPr lang="en-US" sz="1600" dirty="0" smtClean="0"/>
              <a:t>vertical constraint </a:t>
            </a:r>
            <a:r>
              <a:rPr lang="th-TH" sz="1600" dirty="0" smtClean="0"/>
              <a:t>ให้กับปุ่ม </a:t>
            </a:r>
            <a:r>
              <a:rPr lang="en-US" sz="1600" dirty="0" smtClean="0"/>
              <a:t>“New Game” </a:t>
            </a:r>
            <a:r>
              <a:rPr lang="th-TH" sz="1600" dirty="0" smtClean="0"/>
              <a:t>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จากปุ่มไปยังพื้นที่ว่างด้านบนของปุ่ม จะมี </a:t>
            </a:r>
            <a:r>
              <a:rPr lang="en-US" sz="1600" dirty="0" smtClean="0"/>
              <a:t>popup </a:t>
            </a:r>
            <a:r>
              <a:rPr lang="th-TH" sz="1600" dirty="0" smtClean="0"/>
              <a:t>เมนูแสดงขึ้นมา ให้เลือก </a:t>
            </a:r>
            <a:r>
              <a:rPr lang="en-US" sz="1600" dirty="0" smtClean="0"/>
              <a:t>“Top Space to Top Layout Guide”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th-TH" sz="1600" dirty="0" smtClean="0"/>
              <a:t>สังเกตุว่า  ถ้า </a:t>
            </a:r>
            <a:r>
              <a:rPr lang="en-US" sz="1600" dirty="0" smtClean="0"/>
              <a:t>constraint </a:t>
            </a:r>
            <a:r>
              <a:rPr lang="th-TH" sz="1600" dirty="0" smtClean="0"/>
              <a:t>ครบ เส้น </a:t>
            </a:r>
            <a:r>
              <a:rPr lang="en-US" sz="1600" dirty="0" smtClean="0"/>
              <a:t>Guide </a:t>
            </a:r>
            <a:r>
              <a:rPr lang="th-TH" sz="1600" dirty="0" smtClean="0"/>
              <a:t>จะเป็นสีฟ้า</a:t>
            </a:r>
            <a:endParaRPr lang="en-US" sz="1600" dirty="0" smtClean="0"/>
          </a:p>
          <a:p>
            <a:pPr>
              <a:buFont typeface="+mj-lt"/>
              <a:buAutoNum type="arabicPeriod" startAt="10"/>
            </a:pP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034" y="2885086"/>
            <a:ext cx="3223446" cy="1454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676" y="5023394"/>
            <a:ext cx="1975188" cy="161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5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Task : Add Vertical Space constraint (</a:t>
            </a:r>
            <a:r>
              <a:rPr lang="en-US" sz="3200" dirty="0"/>
              <a:t>6</a:t>
            </a:r>
            <a:r>
              <a:rPr lang="en-US" sz="3200" dirty="0" smtClean="0"/>
              <a:t>/9)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0"/>
            <a:ext cx="7770812" cy="454776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11"/>
            </a:pPr>
            <a:r>
              <a:rPr lang="th-TH" sz="1600" dirty="0" smtClean="0"/>
              <a:t>เพิ่ม </a:t>
            </a:r>
            <a:r>
              <a:rPr lang="en-US" sz="1600" dirty="0" smtClean="0"/>
              <a:t>constraint </a:t>
            </a:r>
            <a:r>
              <a:rPr lang="th-TH" sz="1600" dirty="0" smtClean="0"/>
              <a:t>ระหว่างปุ่ม </a:t>
            </a:r>
            <a:r>
              <a:rPr lang="en-US" sz="1600" dirty="0" smtClean="0"/>
              <a:t>New Game </a:t>
            </a:r>
            <a:r>
              <a:rPr lang="th-TH" sz="1600" dirty="0" smtClean="0"/>
              <a:t>ไปยัง </a:t>
            </a:r>
            <a:r>
              <a:rPr lang="en-US" sz="1600" dirty="0" smtClean="0"/>
              <a:t>Load Game </a:t>
            </a:r>
            <a:r>
              <a:rPr lang="th-TH" sz="1600" dirty="0" smtClean="0"/>
              <a:t>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ค้างไว้แล้ว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จากปุ่ม </a:t>
            </a:r>
            <a:r>
              <a:rPr lang="en-US" sz="1600" dirty="0" smtClean="0"/>
              <a:t>New Game </a:t>
            </a:r>
            <a:r>
              <a:rPr lang="th-TH" sz="1600" dirty="0" smtClean="0"/>
              <a:t>ไป </a:t>
            </a:r>
            <a:r>
              <a:rPr lang="en-US" sz="1600" dirty="0" smtClean="0"/>
              <a:t>drop </a:t>
            </a:r>
            <a:r>
              <a:rPr lang="th-TH" sz="1600" dirty="0" smtClean="0"/>
              <a:t>บนปุ่ม </a:t>
            </a:r>
            <a:r>
              <a:rPr lang="en-US" sz="1600" dirty="0" smtClean="0"/>
              <a:t>Load Game (</a:t>
            </a:r>
            <a:r>
              <a:rPr lang="th-TH" sz="1600" dirty="0" smtClean="0"/>
              <a:t>ปล่อยปุ่ม </a:t>
            </a:r>
            <a:r>
              <a:rPr lang="en-US" sz="1600" dirty="0" smtClean="0"/>
              <a:t>control) </a:t>
            </a:r>
            <a:r>
              <a:rPr lang="th-TH" sz="1600" dirty="0" smtClean="0"/>
              <a:t>แล้วกด </a:t>
            </a:r>
            <a:r>
              <a:rPr lang="en-US" sz="1600" dirty="0" smtClean="0"/>
              <a:t>shift </a:t>
            </a:r>
            <a:r>
              <a:rPr lang="th-TH" sz="1600" dirty="0" smtClean="0"/>
              <a:t>ค้างไว้</a:t>
            </a:r>
            <a:r>
              <a:rPr lang="en-US" sz="1600" dirty="0" smtClean="0"/>
              <a:t>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“Vertical Spacing”, “Left” </a:t>
            </a:r>
            <a:r>
              <a:rPr lang="th-TH" sz="1600" dirty="0" smtClean="0"/>
              <a:t>และ</a:t>
            </a:r>
            <a:r>
              <a:rPr lang="en-US" sz="1600" dirty="0" smtClean="0"/>
              <a:t> “Right”</a:t>
            </a:r>
            <a:r>
              <a:rPr lang="th-TH" sz="1600" dirty="0" smtClean="0"/>
              <a:t> </a:t>
            </a:r>
            <a:r>
              <a:rPr lang="en-US" sz="1600" dirty="0" smtClean="0"/>
              <a:t>(</a:t>
            </a:r>
            <a:r>
              <a:rPr lang="th-TH" sz="1600" dirty="0" smtClean="0"/>
              <a:t>จะทำทีละอันก็ได้</a:t>
            </a:r>
            <a:r>
              <a:rPr lang="en-US" sz="1600" dirty="0" smtClean="0"/>
              <a:t>)</a:t>
            </a: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en-US" sz="1600" dirty="0"/>
              <a:t>Interface Builder </a:t>
            </a:r>
            <a:r>
              <a:rPr lang="th-TH" sz="1600" dirty="0"/>
              <a:t>จะทำการสร้าง </a:t>
            </a:r>
            <a:r>
              <a:rPr lang="en-US" sz="1600" dirty="0"/>
              <a:t>constraint </a:t>
            </a:r>
            <a:r>
              <a:rPr lang="th-TH" sz="1600" dirty="0"/>
              <a:t>เพื่อบอกว่า กำหนดให้มี </a:t>
            </a:r>
            <a:r>
              <a:rPr lang="en-US" sz="1600" dirty="0"/>
              <a:t>Space </a:t>
            </a:r>
            <a:r>
              <a:rPr lang="th-TH" sz="1600" dirty="0"/>
              <a:t>ระหว่างปุ่ม </a:t>
            </a:r>
            <a:r>
              <a:rPr lang="en-US" sz="1600" dirty="0"/>
              <a:t>“Load Game” </a:t>
            </a:r>
            <a:r>
              <a:rPr lang="th-TH" sz="1600" dirty="0"/>
              <a:t>และขนาดของ </a:t>
            </a:r>
            <a:r>
              <a:rPr lang="en-US" sz="1600" dirty="0"/>
              <a:t>Left </a:t>
            </a:r>
            <a:r>
              <a:rPr lang="th-TH" sz="1600" dirty="0"/>
              <a:t>และ </a:t>
            </a:r>
            <a:r>
              <a:rPr lang="en-US" sz="1600" dirty="0"/>
              <a:t>Right </a:t>
            </a:r>
            <a:r>
              <a:rPr lang="th-TH" sz="1600" dirty="0"/>
              <a:t>ของปุ่ม </a:t>
            </a:r>
            <a:r>
              <a:rPr lang="en-US" sz="1600" dirty="0"/>
              <a:t>Load Game </a:t>
            </a:r>
            <a:r>
              <a:rPr lang="th-TH" sz="1600" dirty="0"/>
              <a:t>เท่ากับ </a:t>
            </a:r>
            <a:r>
              <a:rPr lang="en-US" sz="1600" dirty="0"/>
              <a:t>New Game </a:t>
            </a:r>
            <a:r>
              <a:rPr lang="th-TH" sz="1600" dirty="0"/>
              <a:t>เสมอ</a:t>
            </a: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241" y="2899408"/>
            <a:ext cx="3440650" cy="2449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912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Complete constraints (7/9)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8012871" cy="454776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12"/>
            </a:pPr>
            <a:r>
              <a:rPr lang="th-TH" sz="1600" dirty="0" smtClean="0"/>
              <a:t>เพิ่ม </a:t>
            </a:r>
            <a:r>
              <a:rPr lang="en-US" sz="1600" dirty="0" smtClean="0"/>
              <a:t>height constraint </a:t>
            </a:r>
            <a:r>
              <a:rPr lang="th-TH" sz="1600" dirty="0" smtClean="0"/>
              <a:t>ให้กับปุ่ม </a:t>
            </a:r>
            <a:r>
              <a:rPr lang="en-US" sz="1600" dirty="0" smtClean="0"/>
              <a:t>Load Game </a:t>
            </a:r>
            <a:r>
              <a:rPr lang="th-TH" sz="1600" dirty="0" smtClean="0"/>
              <a:t>เหมือนข้อ </a:t>
            </a:r>
            <a:r>
              <a:rPr lang="en-US" sz="1600" dirty="0" smtClean="0"/>
              <a:t>9.</a:t>
            </a:r>
          </a:p>
          <a:p>
            <a:pPr>
              <a:buFont typeface="+mj-lt"/>
              <a:buAutoNum type="arabicPeriod" startAt="12"/>
            </a:pPr>
            <a:r>
              <a:rPr lang="th-TH" sz="1600" dirty="0" smtClean="0"/>
              <a:t>เพิ่ม </a:t>
            </a:r>
            <a:r>
              <a:rPr lang="en-US" sz="1600" dirty="0" smtClean="0"/>
              <a:t>Space </a:t>
            </a:r>
            <a:r>
              <a:rPr lang="th-TH" sz="1600" dirty="0" smtClean="0"/>
              <a:t>และ </a:t>
            </a:r>
            <a:r>
              <a:rPr lang="en-US" sz="1600" dirty="0" smtClean="0"/>
              <a:t>Size constraint </a:t>
            </a:r>
            <a:r>
              <a:rPr lang="th-TH" sz="1600" dirty="0" smtClean="0"/>
              <a:t>ระหว่างปุ่ม </a:t>
            </a:r>
            <a:r>
              <a:rPr lang="en-US" sz="1600" dirty="0" smtClean="0"/>
              <a:t>Load Game </a:t>
            </a:r>
            <a:r>
              <a:rPr lang="th-TH" sz="1600" dirty="0" smtClean="0"/>
              <a:t>ไปยังปุ่ม </a:t>
            </a:r>
            <a:r>
              <a:rPr lang="en-US" sz="1600" dirty="0" smtClean="0"/>
              <a:t>Credits </a:t>
            </a:r>
            <a:r>
              <a:rPr lang="th-TH" sz="1600" dirty="0" smtClean="0"/>
              <a:t> เหมือนข้อ </a:t>
            </a:r>
            <a:r>
              <a:rPr lang="en-US" sz="1600" dirty="0" smtClean="0"/>
              <a:t>11</a:t>
            </a:r>
          </a:p>
          <a:p>
            <a:pPr>
              <a:buFont typeface="+mj-lt"/>
              <a:buAutoNum type="arabicPeriod" startAt="12"/>
            </a:pPr>
            <a:r>
              <a:rPr lang="th-TH" sz="1600" dirty="0" smtClean="0"/>
              <a:t>สังเกตุว่า ถ้าเลือกปุ่มทั้ง </a:t>
            </a:r>
            <a:r>
              <a:rPr lang="en-US" sz="1600" dirty="0" smtClean="0"/>
              <a:t>3 </a:t>
            </a:r>
            <a:r>
              <a:rPr lang="th-TH" sz="1600" dirty="0" smtClean="0"/>
              <a:t>ปุ่ม เราจะเห็น </a:t>
            </a:r>
            <a:r>
              <a:rPr lang="en-US" sz="1600" dirty="0" smtClean="0"/>
              <a:t>constraint </a:t>
            </a:r>
            <a:r>
              <a:rPr lang="th-TH" sz="1600" dirty="0" smtClean="0"/>
              <a:t>ทั้งหมดเป็นสีฟ้า และถ้าดูใน </a:t>
            </a:r>
            <a:r>
              <a:rPr lang="en-US" sz="1600" dirty="0" smtClean="0"/>
              <a:t>Document outline </a:t>
            </a:r>
            <a:r>
              <a:rPr lang="th-TH" sz="1600" dirty="0" smtClean="0"/>
              <a:t>จะเห็นว่าเกิด </a:t>
            </a:r>
            <a:r>
              <a:rPr lang="en-US" sz="1600" dirty="0" smtClean="0"/>
              <a:t>Interface Builder </a:t>
            </a:r>
            <a:r>
              <a:rPr lang="th-TH" sz="1600" dirty="0" smtClean="0"/>
              <a:t>จะสร้าง </a:t>
            </a:r>
            <a:r>
              <a:rPr lang="en-US" sz="1600" dirty="0" smtClean="0"/>
              <a:t>object </a:t>
            </a:r>
            <a:r>
              <a:rPr lang="th-TH" sz="1600" dirty="0" smtClean="0"/>
              <a:t>ของ </a:t>
            </a:r>
            <a:r>
              <a:rPr lang="en-US" sz="1600" dirty="0" smtClean="0"/>
              <a:t>constraint </a:t>
            </a:r>
            <a:r>
              <a:rPr lang="th-TH" sz="1600" dirty="0" smtClean="0"/>
              <a:t>ขึ้นมาให้เรา</a:t>
            </a: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51" y="4289939"/>
            <a:ext cx="3186421" cy="1632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19" y="3885371"/>
            <a:ext cx="3298289" cy="230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21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Run &amp; Test (</a:t>
            </a:r>
            <a:r>
              <a:rPr lang="en-US" sz="4000" dirty="0"/>
              <a:t>8</a:t>
            </a:r>
            <a:r>
              <a:rPr lang="en-US" sz="4000" dirty="0" smtClean="0"/>
              <a:t>/9)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8012871" cy="454776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15"/>
            </a:pPr>
            <a:r>
              <a:rPr lang="en-US" sz="1600" dirty="0" smtClean="0"/>
              <a:t>Run </a:t>
            </a:r>
            <a:r>
              <a:rPr lang="th-TH" sz="1600" dirty="0" smtClean="0"/>
              <a:t>โปรแกรมแล้วทดลองเปลี่ยน </a:t>
            </a:r>
            <a:r>
              <a:rPr lang="en-US" sz="1600" dirty="0" smtClean="0"/>
              <a:t>Simulator </a:t>
            </a:r>
            <a:r>
              <a:rPr lang="th-TH" sz="1600" dirty="0" smtClean="0"/>
              <a:t>เป็นแนวนอน สังเกตุว่าตำแหน่งของปุ่มยังเกาะอยู่กับขอบบน ไม่ได้อยู่กลางจอ</a:t>
            </a: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023" y="2820880"/>
            <a:ext cx="3739556" cy="225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54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Fix Incorrect Constraint (9/9)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8012871" cy="486601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16"/>
            </a:pPr>
            <a:r>
              <a:rPr lang="en-US" sz="1500" dirty="0" smtClean="0"/>
              <a:t>Click </a:t>
            </a:r>
            <a:r>
              <a:rPr lang="th-TH" sz="1500" dirty="0" smtClean="0"/>
              <a:t>เลือกปุ่ม </a:t>
            </a:r>
            <a:r>
              <a:rPr lang="en-US" sz="1500" dirty="0" smtClean="0"/>
              <a:t>New Button </a:t>
            </a:r>
            <a:r>
              <a:rPr lang="th-TH" sz="1500" dirty="0" smtClean="0"/>
              <a:t>แล้ว </a:t>
            </a:r>
            <a:r>
              <a:rPr lang="en-US" sz="1500" dirty="0" smtClean="0"/>
              <a:t>click constraint </a:t>
            </a:r>
            <a:r>
              <a:rPr lang="th-TH" sz="1500" dirty="0" smtClean="0"/>
              <a:t>ที่ยึดอยู่กับขอบบน แล้วลบออกโดยกดปุ่ม </a:t>
            </a:r>
            <a:r>
              <a:rPr lang="en-US" sz="1500" dirty="0" smtClean="0"/>
              <a:t>delete</a:t>
            </a:r>
          </a:p>
          <a:p>
            <a:pPr>
              <a:buFont typeface="+mj-lt"/>
              <a:buAutoNum type="arabicPeriod" startAt="16"/>
            </a:pPr>
            <a:r>
              <a:rPr lang="th-TH" sz="1500" dirty="0" smtClean="0"/>
              <a:t>กด </a:t>
            </a:r>
            <a:r>
              <a:rPr lang="en-US" sz="1500" dirty="0" smtClean="0"/>
              <a:t>control </a:t>
            </a:r>
            <a:r>
              <a:rPr lang="th-TH" sz="1500" dirty="0" smtClean="0"/>
              <a:t>ค้างไว้ แล้ว </a:t>
            </a:r>
            <a:r>
              <a:rPr lang="en-US" sz="1500" dirty="0" smtClean="0"/>
              <a:t>drag </a:t>
            </a:r>
            <a:r>
              <a:rPr lang="th-TH" sz="1500" dirty="0" smtClean="0"/>
              <a:t>จากปุ่ม </a:t>
            </a:r>
            <a:r>
              <a:rPr lang="en-US" sz="1500" dirty="0" smtClean="0"/>
              <a:t>New Game </a:t>
            </a:r>
            <a:r>
              <a:rPr lang="th-TH" sz="1500" dirty="0" smtClean="0"/>
              <a:t>ไปยังพื้นที่ว่างระหว่างปุ่มกับ </a:t>
            </a:r>
            <a:r>
              <a:rPr lang="en-US" sz="1500" dirty="0" smtClean="0"/>
              <a:t>vie</a:t>
            </a:r>
            <a:r>
              <a:rPr lang="en-US" sz="1500" dirty="0"/>
              <a:t>w</a:t>
            </a:r>
            <a:r>
              <a:rPr lang="en-US" sz="1500" dirty="0" smtClean="0"/>
              <a:t> </a:t>
            </a:r>
            <a:r>
              <a:rPr lang="th-TH" sz="1500" dirty="0" smtClean="0"/>
              <a:t>ทางด้านขวาหรือซ้ายของปุ่ม แล้วเลือกเมนู </a:t>
            </a:r>
            <a:r>
              <a:rPr lang="en-US" sz="1500" dirty="0" smtClean="0"/>
              <a:t>“Center Vertically in Container” </a:t>
            </a:r>
            <a:r>
              <a:rPr lang="th-TH" sz="1500" dirty="0" smtClean="0"/>
              <a:t>ใน  </a:t>
            </a:r>
            <a:r>
              <a:rPr lang="en-US" sz="1500" dirty="0" smtClean="0"/>
              <a:t>pop up </a:t>
            </a:r>
            <a:r>
              <a:rPr lang="th-TH" sz="1500" dirty="0" smtClean="0"/>
              <a:t>เมนู</a:t>
            </a:r>
            <a:endParaRPr lang="en-US" sz="1500" dirty="0" smtClean="0"/>
          </a:p>
          <a:p>
            <a:pPr>
              <a:buFont typeface="+mj-lt"/>
              <a:buAutoNum type="arabicPeriod" startAt="16"/>
            </a:pPr>
            <a:endParaRPr lang="en-US" sz="1500" dirty="0"/>
          </a:p>
          <a:p>
            <a:pPr>
              <a:buFont typeface="+mj-lt"/>
              <a:buAutoNum type="arabicPeriod" startAt="16"/>
            </a:pPr>
            <a:endParaRPr lang="en-US" sz="1500" dirty="0" smtClean="0"/>
          </a:p>
          <a:p>
            <a:pPr>
              <a:buFont typeface="+mj-lt"/>
              <a:buAutoNum type="arabicPeriod" startAt="16"/>
            </a:pPr>
            <a:endParaRPr lang="en-US" sz="1500" dirty="0"/>
          </a:p>
          <a:p>
            <a:pPr>
              <a:buFont typeface="+mj-lt"/>
              <a:buAutoNum type="arabicPeriod" startAt="16"/>
            </a:pPr>
            <a:endParaRPr lang="en-US" sz="1500" dirty="0" smtClean="0"/>
          </a:p>
          <a:p>
            <a:pPr>
              <a:buFont typeface="+mj-lt"/>
              <a:buAutoNum type="arabicPeriod" startAt="16"/>
            </a:pPr>
            <a:r>
              <a:rPr lang="en-US" sz="1500" dirty="0" smtClean="0"/>
              <a:t>Run </a:t>
            </a:r>
            <a:r>
              <a:rPr lang="th-TH" sz="1500" dirty="0" smtClean="0"/>
              <a:t>โปรแกรม แล้วลองเปลี่ยน </a:t>
            </a:r>
            <a:r>
              <a:rPr lang="en-US" sz="1500" dirty="0" smtClean="0"/>
              <a:t>simulator </a:t>
            </a:r>
            <a:r>
              <a:rPr lang="th-TH" sz="1500" dirty="0" smtClean="0"/>
              <a:t>เป็นแนวนอน</a:t>
            </a:r>
            <a:endParaRPr lang="en-US" sz="15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57" y="2834533"/>
            <a:ext cx="4501338" cy="1503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432" y="4822691"/>
            <a:ext cx="3065239" cy="1845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54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Lab 2/3 : Using Pin (1/9)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0895"/>
            <a:ext cx="7770812" cy="3258976"/>
          </a:xfrm>
        </p:spPr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th-TH" sz="1800" dirty="0" smtClean="0"/>
              <a:t>เปิดไฟล์ </a:t>
            </a:r>
            <a:r>
              <a:rPr lang="en-US" sz="1800" dirty="0" smtClean="0"/>
              <a:t>Images.xcassets </a:t>
            </a:r>
            <a:r>
              <a:rPr lang="th-TH" sz="1800" dirty="0" smtClean="0"/>
              <a:t>แล้ว </a:t>
            </a:r>
            <a:r>
              <a:rPr lang="en-US" sz="1800" dirty="0" smtClean="0"/>
              <a:t>click </a:t>
            </a:r>
            <a:r>
              <a:rPr lang="th-TH" sz="1800" dirty="0" smtClean="0"/>
              <a:t>ขวาบนพื้นที่ว่างใต้ข้อความ </a:t>
            </a:r>
            <a:r>
              <a:rPr lang="en-US" sz="1800" dirty="0" smtClean="0"/>
              <a:t>Lau</a:t>
            </a:r>
            <a:r>
              <a:rPr lang="en-US" sz="1800" dirty="0"/>
              <a:t>n</a:t>
            </a:r>
            <a:r>
              <a:rPr lang="en-US" sz="1800" dirty="0" smtClean="0"/>
              <a:t>ch Image </a:t>
            </a:r>
            <a:r>
              <a:rPr lang="th-TH" sz="1800" dirty="0" smtClean="0"/>
              <a:t>เลือกเมนู </a:t>
            </a:r>
            <a:r>
              <a:rPr lang="en-US" sz="1800" dirty="0" smtClean="0"/>
              <a:t>“Import...” </a:t>
            </a:r>
            <a:r>
              <a:rPr lang="th-TH" sz="1800" dirty="0" smtClean="0"/>
              <a:t>แล้ว </a:t>
            </a:r>
            <a:r>
              <a:rPr lang="en-US" sz="1800" dirty="0" smtClean="0"/>
              <a:t>Browse </a:t>
            </a:r>
            <a:r>
              <a:rPr lang="th-TH" sz="1800" dirty="0" smtClean="0"/>
              <a:t>ไปที่ </a:t>
            </a:r>
            <a:r>
              <a:rPr lang="en-US" sz="1800" dirty="0" smtClean="0"/>
              <a:t>folder “../Resources/Day5 – Lab16/” </a:t>
            </a:r>
            <a:r>
              <a:rPr lang="th-TH" sz="1800" dirty="0" smtClean="0"/>
              <a:t>เลือกรูปทั้ง </a:t>
            </a:r>
            <a:r>
              <a:rPr lang="en-US" sz="1800" dirty="0" smtClean="0"/>
              <a:t>2 </a:t>
            </a:r>
            <a:r>
              <a:rPr lang="th-TH" sz="1800" dirty="0" smtClean="0"/>
              <a:t>รูปแล้ว </a:t>
            </a:r>
            <a:r>
              <a:rPr lang="en-US" sz="1800" dirty="0" smtClean="0"/>
              <a:t>click </a:t>
            </a:r>
            <a:r>
              <a:rPr lang="th-TH" sz="1800" dirty="0" smtClean="0"/>
              <a:t>ปุ่ม </a:t>
            </a:r>
            <a:r>
              <a:rPr lang="en-US" sz="1800" dirty="0" smtClean="0"/>
              <a:t>Open</a:t>
            </a:r>
          </a:p>
          <a:p>
            <a:pPr>
              <a:buFont typeface="+mj-lt"/>
              <a:buAutoNum type="arabicPeriod"/>
            </a:pPr>
            <a:r>
              <a:rPr lang="th-TH" sz="1800" dirty="0" smtClean="0"/>
              <a:t>เปิดไฟล์ </a:t>
            </a:r>
            <a:r>
              <a:rPr lang="en-US" sz="1800" dirty="0" smtClean="0"/>
              <a:t>Main.storyboard </a:t>
            </a:r>
            <a:r>
              <a:rPr lang="th-TH" sz="1800" dirty="0" smtClean="0"/>
              <a:t>แล้ว</a:t>
            </a:r>
            <a:r>
              <a:rPr lang="en-US" sz="1800" dirty="0" smtClean="0"/>
              <a:t> Embed view </a:t>
            </a:r>
            <a:r>
              <a:rPr lang="th-TH" sz="1800" dirty="0" smtClean="0"/>
              <a:t>ใน </a:t>
            </a:r>
            <a:r>
              <a:rPr lang="en-US" sz="1800" dirty="0"/>
              <a:t>Navigation control </a:t>
            </a:r>
            <a:r>
              <a:rPr lang="th-TH" sz="1800" dirty="0" smtClean="0"/>
              <a:t>โดย </a:t>
            </a:r>
            <a:r>
              <a:rPr lang="en-US" sz="1800" dirty="0"/>
              <a:t>click </a:t>
            </a:r>
            <a:r>
              <a:rPr lang="th-TH" sz="1800" dirty="0"/>
              <a:t>ที่ </a:t>
            </a:r>
            <a:r>
              <a:rPr lang="en-US" sz="1800" dirty="0"/>
              <a:t>view </a:t>
            </a:r>
            <a:r>
              <a:rPr lang="th-TH" sz="1800" dirty="0"/>
              <a:t>แล้วเลือกเมนู </a:t>
            </a:r>
            <a:r>
              <a:rPr lang="en-US" sz="1800" dirty="0"/>
              <a:t>Editor &gt; Embed In &gt; Navigation Controller</a:t>
            </a:r>
          </a:p>
          <a:p>
            <a:pPr>
              <a:buFont typeface="+mj-lt"/>
              <a:buAutoNum type="arabicPeriod"/>
            </a:pPr>
            <a:r>
              <a:rPr lang="th-TH" sz="1800" dirty="0"/>
              <a:t>สร้าง </a:t>
            </a:r>
            <a:r>
              <a:rPr lang="en-US" sz="1800" dirty="0"/>
              <a:t>segue </a:t>
            </a:r>
            <a:r>
              <a:rPr lang="th-TH" sz="1800" dirty="0"/>
              <a:t>จากปุ่ม </a:t>
            </a:r>
            <a:r>
              <a:rPr lang="en-US" sz="1800" dirty="0"/>
              <a:t>New Game </a:t>
            </a:r>
            <a:r>
              <a:rPr lang="th-TH" sz="1800" dirty="0"/>
              <a:t>ไปยัง </a:t>
            </a:r>
            <a:r>
              <a:rPr lang="en-US" sz="1800" dirty="0"/>
              <a:t>View </a:t>
            </a:r>
            <a:r>
              <a:rPr lang="th-TH" sz="1800" dirty="0"/>
              <a:t>ใหม่ แล้วกำหนด </a:t>
            </a:r>
            <a:r>
              <a:rPr lang="en-US" sz="1800" dirty="0"/>
              <a:t>property “Identifier” </a:t>
            </a:r>
            <a:r>
              <a:rPr lang="th-TH" sz="1800" dirty="0"/>
              <a:t>ของ</a:t>
            </a:r>
            <a:r>
              <a:rPr lang="en-US" sz="1800" dirty="0"/>
              <a:t> segue </a:t>
            </a:r>
            <a:r>
              <a:rPr lang="th-TH" sz="1800" dirty="0"/>
              <a:t>ว่า </a:t>
            </a:r>
            <a:r>
              <a:rPr lang="en-US" sz="1800" dirty="0"/>
              <a:t>“</a:t>
            </a:r>
            <a:r>
              <a:rPr lang="en-US" sz="1800" dirty="0" err="1"/>
              <a:t>segueNewGame</a:t>
            </a:r>
            <a:r>
              <a:rPr lang="en-US" sz="1800" dirty="0"/>
              <a:t>”</a:t>
            </a:r>
            <a:r>
              <a:rPr lang="th-TH" sz="1800" dirty="0"/>
              <a:t> </a:t>
            </a:r>
            <a:endParaRPr lang="th-TH" sz="1800" dirty="0" smtClean="0"/>
          </a:p>
          <a:p>
            <a:pPr>
              <a:buFont typeface="+mj-lt"/>
              <a:buAutoNum type="arabicPeriod"/>
            </a:pPr>
            <a:r>
              <a:rPr lang="th-TH" sz="1800" dirty="0" smtClean="0"/>
              <a:t>เพิ่ม </a:t>
            </a:r>
            <a:r>
              <a:rPr lang="en-US" sz="1800" dirty="0" smtClean="0"/>
              <a:t>Button </a:t>
            </a:r>
            <a:r>
              <a:rPr lang="th-TH" sz="1800" dirty="0" smtClean="0"/>
              <a:t>ลงบน </a:t>
            </a:r>
            <a:r>
              <a:rPr lang="en-US" sz="1800" dirty="0" smtClean="0"/>
              <a:t>View </a:t>
            </a:r>
            <a:r>
              <a:rPr lang="th-TH" sz="1800" dirty="0" smtClean="0"/>
              <a:t>ใหม่ เปลี่ยน </a:t>
            </a:r>
            <a:r>
              <a:rPr lang="en-US" sz="1800" dirty="0"/>
              <a:t>background color </a:t>
            </a:r>
            <a:r>
              <a:rPr lang="th-TH" sz="1800" dirty="0"/>
              <a:t>ของปุ่มเป็น </a:t>
            </a:r>
            <a:r>
              <a:rPr lang="en-US" sz="1800" dirty="0"/>
              <a:t>“Light Gray Color” </a:t>
            </a:r>
            <a:r>
              <a:rPr lang="th-TH" sz="1800" dirty="0" smtClean="0"/>
              <a:t>เปลี่ยน </a:t>
            </a:r>
            <a:r>
              <a:rPr lang="en-US" sz="1800" dirty="0" smtClean="0"/>
              <a:t>Title </a:t>
            </a:r>
            <a:r>
              <a:rPr lang="th-TH" sz="1800" dirty="0" smtClean="0"/>
              <a:t>เป็น </a:t>
            </a:r>
            <a:r>
              <a:rPr lang="en-US" sz="1800" dirty="0" smtClean="0"/>
              <a:t>“Play Game” </a:t>
            </a:r>
            <a:r>
              <a:rPr lang="th-TH" sz="1800" dirty="0" smtClean="0"/>
              <a:t>แล้ววางตำแหน่งของปุ่มให้ชิดขอบล่างของจอ </a:t>
            </a:r>
            <a:r>
              <a:rPr lang="en-US" sz="1800" dirty="0"/>
              <a:t>(</a:t>
            </a:r>
            <a:r>
              <a:rPr lang="th-TH" sz="1800" dirty="0" smtClean="0"/>
              <a:t>เว้นช่องว่างตาม </a:t>
            </a:r>
            <a:r>
              <a:rPr lang="en-US" sz="1800" dirty="0" smtClean="0"/>
              <a:t>guideline </a:t>
            </a:r>
            <a:r>
              <a:rPr lang="th-TH" sz="1800" dirty="0" smtClean="0"/>
              <a:t>ของ </a:t>
            </a:r>
            <a:r>
              <a:rPr lang="en-US" sz="1800" dirty="0" smtClean="0"/>
              <a:t>Interface Builder)</a:t>
            </a:r>
            <a:endParaRPr lang="en-US" sz="1800" dirty="0"/>
          </a:p>
          <a:p>
            <a:pPr>
              <a:buFont typeface="+mj-lt"/>
              <a:buAutoNum type="arabicPeriod"/>
            </a:pPr>
            <a:endParaRPr lang="en-US" sz="1800" dirty="0"/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317" y="5099203"/>
            <a:ext cx="3385545" cy="120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16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Task : Add Constraints by Pin (2/9)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0894"/>
            <a:ext cx="3798397" cy="4731157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en-US" sz="1800" dirty="0" smtClean="0"/>
              <a:t>Click </a:t>
            </a:r>
            <a:r>
              <a:rPr lang="th-TH" sz="1800" dirty="0" smtClean="0"/>
              <a:t>ที่ปุ่ม</a:t>
            </a:r>
            <a:r>
              <a:rPr lang="en-US" sz="1800" dirty="0" smtClean="0"/>
              <a:t> Play Game </a:t>
            </a:r>
            <a:r>
              <a:rPr lang="th-TH" sz="1800" dirty="0" smtClean="0"/>
              <a:t>แล้ว </a:t>
            </a:r>
            <a:r>
              <a:rPr lang="en-US" sz="1800" dirty="0" smtClean="0"/>
              <a:t>Click </a:t>
            </a:r>
            <a:r>
              <a:rPr lang="th-TH" sz="1800" dirty="0" smtClean="0"/>
              <a:t>ที่ปุ่ม </a:t>
            </a:r>
            <a:r>
              <a:rPr lang="en-US" sz="1800" dirty="0" smtClean="0"/>
              <a:t>“Pin” </a:t>
            </a:r>
            <a:r>
              <a:rPr lang="th-TH" sz="1800" dirty="0" smtClean="0"/>
              <a:t>ที่อยู่ด้านล่างของ </a:t>
            </a:r>
            <a:r>
              <a:rPr lang="en-US" sz="1800" dirty="0" smtClean="0"/>
              <a:t>Interface Builder </a:t>
            </a:r>
            <a:r>
              <a:rPr lang="th-TH" sz="1800" dirty="0" smtClean="0"/>
              <a:t>แล้วเลือก </a:t>
            </a:r>
            <a:r>
              <a:rPr lang="en-US" sz="1800" dirty="0" smtClean="0"/>
              <a:t>Pin </a:t>
            </a:r>
            <a:r>
              <a:rPr lang="th-TH" sz="1800" dirty="0" smtClean="0"/>
              <a:t>ตามรูป แล้ว </a:t>
            </a:r>
            <a:r>
              <a:rPr lang="en-US" sz="1800" dirty="0" smtClean="0"/>
              <a:t>click </a:t>
            </a:r>
            <a:r>
              <a:rPr lang="th-TH" sz="1800" dirty="0" smtClean="0"/>
              <a:t>ปุ่ม </a:t>
            </a:r>
            <a:r>
              <a:rPr lang="en-US" sz="1800" dirty="0" smtClean="0"/>
              <a:t>“Add </a:t>
            </a:r>
            <a:r>
              <a:rPr lang="en-US" sz="1800" dirty="0"/>
              <a:t>4</a:t>
            </a:r>
            <a:r>
              <a:rPr lang="en-US" sz="1800" dirty="0" smtClean="0"/>
              <a:t> Constraints”</a:t>
            </a:r>
            <a:endParaRPr lang="th-TH" sz="1800" dirty="0" smtClean="0"/>
          </a:p>
          <a:p>
            <a:pPr>
              <a:buFont typeface="+mj-lt"/>
              <a:buAutoNum type="arabicPeriod" startAt="5"/>
            </a:pPr>
            <a:endParaRPr lang="th-TH" sz="1800" dirty="0"/>
          </a:p>
          <a:p>
            <a:pPr>
              <a:buFont typeface="+mj-lt"/>
              <a:buAutoNum type="arabicPeriod" startAt="5"/>
            </a:pPr>
            <a:endParaRPr lang="th-TH" sz="1800" dirty="0" smtClean="0"/>
          </a:p>
          <a:p>
            <a:pPr>
              <a:buFont typeface="+mj-lt"/>
              <a:buAutoNum type="arabicPeriod" startAt="5"/>
            </a:pPr>
            <a:endParaRPr lang="en-US" sz="1800" dirty="0" smtClean="0"/>
          </a:p>
          <a:p>
            <a:pPr>
              <a:buFont typeface="+mj-lt"/>
              <a:buAutoNum type="arabicPeriod" startAt="5"/>
            </a:pPr>
            <a:r>
              <a:rPr lang="en-US" sz="1800" dirty="0" smtClean="0"/>
              <a:t>Run </a:t>
            </a:r>
            <a:r>
              <a:rPr lang="th-TH" sz="1800" dirty="0" smtClean="0"/>
              <a:t>โปรแกรม สังเกตุว่าเมื่อเราเปลี่ยน</a:t>
            </a:r>
            <a:r>
              <a:rPr lang="en-US" sz="1800" dirty="0" smtClean="0"/>
              <a:t> Simulator</a:t>
            </a:r>
            <a:r>
              <a:rPr lang="th-TH" sz="1800" dirty="0" smtClean="0"/>
              <a:t> เป็นแนวนอน ปุ่ม </a:t>
            </a:r>
            <a:r>
              <a:rPr lang="en-US" sz="1800" dirty="0" smtClean="0"/>
              <a:t>New Game </a:t>
            </a:r>
            <a:r>
              <a:rPr lang="th-TH" sz="1800" dirty="0" smtClean="0"/>
              <a:t>จะเกาะของล่างเสมอ</a:t>
            </a:r>
            <a:endParaRPr lang="en-US" sz="18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45" y="1573370"/>
            <a:ext cx="4205593" cy="2725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763" y="4635995"/>
            <a:ext cx="3132672" cy="188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8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x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9" y="4378502"/>
            <a:ext cx="616053" cy="108045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Picture 11" descr="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66" y="5084007"/>
            <a:ext cx="1040896" cy="53498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3" name="Picture 22" descr="iP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54" y="1552318"/>
            <a:ext cx="2502719" cy="195600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6" name="Picture 25" descr="iPad2-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1399017"/>
            <a:ext cx="2278443" cy="19042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5" name="Picture 4" descr="iPodTou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58" y="1465648"/>
            <a:ext cx="849524" cy="110038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 descr="iPhone3G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84" y="1613950"/>
            <a:ext cx="593024" cy="110038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573" y="142840"/>
            <a:ext cx="8229600" cy="1143000"/>
          </a:xfrm>
        </p:spPr>
        <p:txBody>
          <a:bodyPr/>
          <a:lstStyle/>
          <a:p>
            <a:r>
              <a:rPr lang="en-US" dirty="0" smtClean="0"/>
              <a:t>iOS Screen Sizes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9896" y="5720233"/>
            <a:ext cx="15089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iPhone 4, 4s</a:t>
            </a:r>
          </a:p>
          <a:p>
            <a:pPr algn="ctr"/>
            <a:r>
              <a:rPr lang="en-US" sz="1400" dirty="0" smtClean="0"/>
              <a:t>640 x 960</a:t>
            </a:r>
          </a:p>
          <a:p>
            <a:pPr algn="ctr"/>
            <a:r>
              <a:rPr lang="en-US" sz="1400" dirty="0" smtClean="0"/>
              <a:t>(Retina 3.5”)</a:t>
            </a:r>
          </a:p>
          <a:p>
            <a:pPr algn="ctr"/>
            <a:r>
              <a:rPr lang="en-US" sz="1400" dirty="0" smtClean="0"/>
              <a:t>still in the market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6184" y="3065901"/>
            <a:ext cx="17419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iPhone, 3G, 3GS, </a:t>
            </a:r>
            <a:b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iPod Touch Gen 1-4</a:t>
            </a:r>
          </a:p>
          <a:p>
            <a:pPr algn="ctr"/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320 x 480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/>
            </a:r>
            <a:b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(iOS 7 Not support 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  <a:endParaRPr lang="en-US" sz="1400" dirty="0" smtClean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8" name="Picture 7" descr="iPadAi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103" y="1932087"/>
            <a:ext cx="1482995" cy="2049460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4" name="Picture 3" descr="iPadMini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756" y="2577275"/>
            <a:ext cx="1065924" cy="152193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8" name="Picture 17" descr="iPadMini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89" y="2151633"/>
            <a:ext cx="1065924" cy="1521934"/>
          </a:xfrm>
          <a:prstGeom prst="rect">
            <a:avLst/>
          </a:prstGeom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9" name="Picture 8" descr="iPhon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824" y="4828687"/>
            <a:ext cx="2467703" cy="14909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3" name="TextBox 12"/>
          <p:cNvSpPr txBox="1"/>
          <p:nvPr/>
        </p:nvSpPr>
        <p:spPr>
          <a:xfrm>
            <a:off x="6164348" y="4503092"/>
            <a:ext cx="2582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iPad 3,4, Air, mini, mini Retina</a:t>
            </a:r>
          </a:p>
          <a:p>
            <a:pPr algn="ctr"/>
            <a:r>
              <a:rPr lang="en-US" sz="1400" dirty="0" smtClean="0"/>
              <a:t>1536 x 2048</a:t>
            </a:r>
          </a:p>
          <a:p>
            <a:pPr algn="ctr"/>
            <a:r>
              <a:rPr lang="en-US" sz="1400" dirty="0" smtClean="0"/>
              <a:t>(Retina 9.7” / 7.9”)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426708" y="3905511"/>
            <a:ext cx="12105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iPad1,2, mini</a:t>
            </a:r>
          </a:p>
          <a:p>
            <a:pPr algn="ctr"/>
            <a:r>
              <a:rPr lang="en-US" sz="1400" dirty="0" smtClean="0"/>
              <a:t>768 x </a:t>
            </a:r>
            <a:r>
              <a:rPr lang="en-US" sz="1400" dirty="0"/>
              <a:t>1024</a:t>
            </a:r>
            <a:br>
              <a:rPr lang="en-US" sz="1400" dirty="0"/>
            </a:br>
            <a:r>
              <a:rPr lang="en-US" sz="1400" dirty="0"/>
              <a:t>(9.7” / 7.9</a:t>
            </a:r>
            <a:r>
              <a:rPr lang="en-US" sz="1400" dirty="0" smtClean="0"/>
              <a:t>”)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107220" y="5697249"/>
            <a:ext cx="1569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iPhone 5, 5s, 5c, </a:t>
            </a:r>
            <a:br>
              <a:rPr lang="en-US" sz="1400" dirty="0" smtClean="0"/>
            </a:br>
            <a:r>
              <a:rPr lang="en-US" sz="1400" dirty="0" smtClean="0"/>
              <a:t>iPod Touch Gen 5</a:t>
            </a:r>
          </a:p>
          <a:p>
            <a:pPr algn="ctr"/>
            <a:r>
              <a:rPr lang="en-US" sz="1400" dirty="0" smtClean="0"/>
              <a:t>640 </a:t>
            </a:r>
            <a:r>
              <a:rPr lang="en-US" sz="1400" dirty="0"/>
              <a:t>x </a:t>
            </a:r>
            <a:r>
              <a:rPr lang="en-US" sz="1400" dirty="0" smtClean="0"/>
              <a:t>1136</a:t>
            </a:r>
          </a:p>
          <a:p>
            <a:pPr algn="ctr"/>
            <a:r>
              <a:rPr lang="en-US" sz="1400" dirty="0" smtClean="0"/>
              <a:t>(Retina 4”)</a:t>
            </a:r>
          </a:p>
        </p:txBody>
      </p:sp>
    </p:spTree>
    <p:extLst>
      <p:ext uri="{BB962C8B-B14F-4D97-AF65-F5344CB8AC3E}">
        <p14:creationId xmlns:p14="http://schemas.microsoft.com/office/powerpoint/2010/main" val="333858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Task : </a:t>
            </a:r>
            <a:r>
              <a:rPr lang="en-US" sz="3200" dirty="0"/>
              <a:t>Add Constraints by Pin </a:t>
            </a:r>
            <a:r>
              <a:rPr lang="en-US" sz="3200" dirty="0" smtClean="0"/>
              <a:t>(3/9)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0894"/>
            <a:ext cx="7770811" cy="1854225"/>
          </a:xfrm>
        </p:spPr>
        <p:txBody>
          <a:bodyPr>
            <a:normAutofit fontScale="92500" lnSpcReduction="20000"/>
          </a:bodyPr>
          <a:lstStyle/>
          <a:p>
            <a:pPr>
              <a:buFont typeface="+mj-lt"/>
              <a:buAutoNum type="arabicPeriod" startAt="7"/>
            </a:pPr>
            <a:r>
              <a:rPr lang="th-TH" sz="1800" dirty="0" smtClean="0"/>
              <a:t>เพิ่ม </a:t>
            </a:r>
            <a:r>
              <a:rPr lang="en-US" sz="1800" dirty="0" smtClean="0"/>
              <a:t>Button </a:t>
            </a:r>
            <a:r>
              <a:rPr lang="th-TH" sz="1800" dirty="0" smtClean="0"/>
              <a:t>ลงบน </a:t>
            </a:r>
            <a:r>
              <a:rPr lang="en-US" sz="1800" dirty="0" smtClean="0"/>
              <a:t>View </a:t>
            </a:r>
            <a:r>
              <a:rPr lang="th-TH" sz="1800" dirty="0" smtClean="0"/>
              <a:t>ใหม่ ลบ </a:t>
            </a:r>
            <a:r>
              <a:rPr lang="en-US" sz="1800" dirty="0" smtClean="0"/>
              <a:t>Title </a:t>
            </a:r>
            <a:r>
              <a:rPr lang="th-TH" sz="1800" dirty="0" smtClean="0"/>
              <a:t>ออก แล้วกำหนด </a:t>
            </a:r>
            <a:r>
              <a:rPr lang="en-US" sz="1800" dirty="0" smtClean="0"/>
              <a:t>property “Image” </a:t>
            </a:r>
            <a:r>
              <a:rPr lang="th-TH" sz="1800" dirty="0" smtClean="0"/>
              <a:t>ของปุ่มเป็น </a:t>
            </a:r>
            <a:r>
              <a:rPr lang="en-US" sz="1800" dirty="0"/>
              <a:t>“Swordsman</a:t>
            </a:r>
            <a:r>
              <a:rPr lang="en-US" sz="1800" dirty="0" smtClean="0"/>
              <a:t>”</a:t>
            </a:r>
          </a:p>
          <a:p>
            <a:pPr>
              <a:buFont typeface="+mj-lt"/>
              <a:buAutoNum type="arabicPeriod" startAt="7"/>
            </a:pPr>
            <a:r>
              <a:rPr lang="th-TH" sz="1800" dirty="0" smtClean="0"/>
              <a:t>ทำซ้ำข้อ </a:t>
            </a:r>
            <a:r>
              <a:rPr lang="en-US" sz="1800" dirty="0"/>
              <a:t>7</a:t>
            </a:r>
            <a:r>
              <a:rPr lang="en-US" sz="1800" dirty="0" smtClean="0"/>
              <a:t>. </a:t>
            </a:r>
            <a:r>
              <a:rPr lang="th-TH" sz="1800" dirty="0" smtClean="0"/>
              <a:t>แต่ใช้รูป </a:t>
            </a:r>
            <a:r>
              <a:rPr lang="en-US" sz="1800" dirty="0" smtClean="0"/>
              <a:t>“Magician” </a:t>
            </a:r>
          </a:p>
          <a:p>
            <a:pPr>
              <a:buFont typeface="+mj-lt"/>
              <a:buAutoNum type="arabicPeriod" startAt="7"/>
            </a:pPr>
            <a:r>
              <a:rPr lang="th-TH" sz="1800" dirty="0" smtClean="0"/>
              <a:t>เลือกรูปทั้ง </a:t>
            </a:r>
            <a:r>
              <a:rPr lang="en-US" sz="1800" dirty="0" smtClean="0"/>
              <a:t>2 </a:t>
            </a:r>
            <a:r>
              <a:rPr lang="th-TH" sz="1800" dirty="0" smtClean="0"/>
              <a:t>รูป แล้ว </a:t>
            </a: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Pin </a:t>
            </a:r>
            <a:r>
              <a:rPr lang="th-TH" sz="1800" dirty="0" smtClean="0"/>
              <a:t>เมนูบน</a:t>
            </a:r>
            <a:r>
              <a:rPr lang="en-US" sz="1800" dirty="0" smtClean="0"/>
              <a:t> Interface Builder </a:t>
            </a:r>
            <a:r>
              <a:rPr lang="th-TH" sz="1800" dirty="0" smtClean="0"/>
              <a:t>จากนั้น</a:t>
            </a:r>
            <a:r>
              <a:rPr lang="en-US" sz="1800" dirty="0"/>
              <a:t> </a:t>
            </a:r>
            <a:r>
              <a:rPr lang="th-TH" sz="1800" dirty="0" smtClean="0"/>
              <a:t>กำหนดค่าต่างๆ ตามรูป แล้ว </a:t>
            </a:r>
            <a:r>
              <a:rPr lang="en-US" sz="1800" dirty="0" smtClean="0"/>
              <a:t>click “Add 8 constraints” Interface Builder </a:t>
            </a:r>
            <a:r>
              <a:rPr lang="th-TH" sz="1800" dirty="0" smtClean="0"/>
              <a:t>จะ </a:t>
            </a:r>
            <a:r>
              <a:rPr lang="en-US" sz="1800" dirty="0" smtClean="0"/>
              <a:t>add constraint </a:t>
            </a:r>
            <a:r>
              <a:rPr lang="th-TH" sz="1800" dirty="0" smtClean="0"/>
              <a:t>ทั้งหมดให้เรา</a:t>
            </a:r>
            <a:r>
              <a:rPr lang="en-US" sz="1800" dirty="0" smtClean="0"/>
              <a:t> </a:t>
            </a:r>
            <a:endParaRPr lang="en-US" sz="1800" dirty="0"/>
          </a:p>
          <a:p>
            <a:pPr>
              <a:buFont typeface="+mj-lt"/>
              <a:buAutoNum type="arabicPeriod" startAt="7"/>
            </a:pPr>
            <a:endParaRPr lang="en-US" sz="18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01" y="3629880"/>
            <a:ext cx="4153813" cy="288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07" y="4186512"/>
            <a:ext cx="2455205" cy="11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6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Task : Add Constraints Automatically (4/9)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0894"/>
            <a:ext cx="5753913" cy="486601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10"/>
            </a:pPr>
            <a:r>
              <a:rPr lang="th-TH" sz="1600" dirty="0" smtClean="0"/>
              <a:t>เพิ่ม </a:t>
            </a:r>
            <a:r>
              <a:rPr lang="en-US" sz="1600" dirty="0" smtClean="0"/>
              <a:t>Label </a:t>
            </a:r>
            <a:r>
              <a:rPr lang="th-TH" sz="1600" dirty="0" smtClean="0"/>
              <a:t>ลงบน </a:t>
            </a:r>
            <a:r>
              <a:rPr lang="en-US" sz="1600" dirty="0" smtClean="0"/>
              <a:t>view 2 </a:t>
            </a:r>
            <a:r>
              <a:rPr lang="th-TH" sz="1600" dirty="0" smtClean="0"/>
              <a:t>ตัว เปลี่ยน </a:t>
            </a:r>
            <a:r>
              <a:rPr lang="en-US" sz="1600" dirty="0" smtClean="0"/>
              <a:t>title </a:t>
            </a:r>
            <a:r>
              <a:rPr lang="th-TH" sz="1600" dirty="0" smtClean="0"/>
              <a:t>เป็น </a:t>
            </a:r>
            <a:r>
              <a:rPr lang="en-US" sz="1600" dirty="0" smtClean="0"/>
              <a:t>“Swordsman” </a:t>
            </a:r>
            <a:r>
              <a:rPr lang="th-TH" sz="1600" dirty="0" smtClean="0"/>
              <a:t>และ </a:t>
            </a:r>
            <a:r>
              <a:rPr lang="en-US" sz="1600" dirty="0" smtClean="0"/>
              <a:t>“Magician” </a:t>
            </a:r>
            <a:r>
              <a:rPr lang="th-TH" sz="1600" dirty="0" smtClean="0"/>
              <a:t>แล้วจัดตำแหน่งให้</a:t>
            </a:r>
            <a:r>
              <a:rPr lang="en-US" sz="1600" dirty="0" smtClean="0"/>
              <a:t> label</a:t>
            </a:r>
            <a:r>
              <a:rPr lang="th-TH" sz="1600" dirty="0" smtClean="0"/>
              <a:t> แต่ละอยู่ใต้ </a:t>
            </a:r>
            <a:r>
              <a:rPr lang="en-US" sz="1600" dirty="0" smtClean="0"/>
              <a:t>button </a:t>
            </a:r>
            <a:r>
              <a:rPr lang="th-TH" sz="1600" dirty="0" smtClean="0"/>
              <a:t>ตรงกลางพอดี</a:t>
            </a:r>
          </a:p>
          <a:p>
            <a:pPr>
              <a:buFont typeface="+mj-lt"/>
              <a:buAutoNum type="arabicPeriod" startAt="10"/>
            </a:pPr>
            <a:r>
              <a:rPr lang="th-TH" sz="1600" dirty="0" smtClean="0"/>
              <a:t>สร้าง </a:t>
            </a:r>
            <a:r>
              <a:rPr lang="en-US" sz="1600" dirty="0" smtClean="0"/>
              <a:t>constraint </a:t>
            </a:r>
            <a:r>
              <a:rPr lang="th-TH" sz="1600" dirty="0" smtClean="0"/>
              <a:t>ให้กับ </a:t>
            </a:r>
            <a:r>
              <a:rPr lang="en-US" sz="1600" dirty="0" smtClean="0"/>
              <a:t>Label Swordsman </a:t>
            </a:r>
            <a:r>
              <a:rPr lang="th-TH" sz="1600" dirty="0" smtClean="0"/>
              <a:t>เพื่อให้ตำแหน่งของ </a:t>
            </a:r>
            <a:r>
              <a:rPr lang="en-US" sz="1600" dirty="0" smtClean="0"/>
              <a:t>label </a:t>
            </a:r>
            <a:r>
              <a:rPr lang="th-TH" sz="1600" dirty="0" smtClean="0"/>
              <a:t>อยู่ใต้ </a:t>
            </a:r>
            <a:r>
              <a:rPr lang="en-US" sz="1600" dirty="0" smtClean="0"/>
              <a:t>button </a:t>
            </a:r>
            <a:r>
              <a:rPr lang="th-TH" sz="1600" dirty="0" smtClean="0"/>
              <a:t>และอยู่ตรงกลาง </a:t>
            </a:r>
            <a:r>
              <a:rPr lang="en-US" sz="1600" dirty="0" smtClean="0"/>
              <a:t>button </a:t>
            </a:r>
            <a:r>
              <a:rPr lang="th-TH" sz="1600" dirty="0" smtClean="0"/>
              <a:t>เสมอ 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 </a:t>
            </a:r>
            <a:r>
              <a:rPr lang="en-US" sz="1600" dirty="0" smtClean="0"/>
              <a:t>label </a:t>
            </a:r>
            <a:r>
              <a:rPr lang="th-TH" sz="1600" dirty="0" smtClean="0"/>
              <a:t>ไปยัง </a:t>
            </a:r>
            <a:r>
              <a:rPr lang="en-US" sz="1600" dirty="0" smtClean="0"/>
              <a:t>button </a:t>
            </a:r>
            <a:r>
              <a:rPr lang="th-TH" sz="1600" dirty="0" smtClean="0"/>
              <a:t>แล้วเลือกเมนู </a:t>
            </a:r>
            <a:r>
              <a:rPr lang="en-US" sz="1600" dirty="0" smtClean="0"/>
              <a:t>“Vertical Spacing”</a:t>
            </a:r>
          </a:p>
          <a:p>
            <a:pPr>
              <a:buFont typeface="+mj-lt"/>
              <a:buAutoNum type="arabicPeriod" startAt="10"/>
            </a:pPr>
            <a:r>
              <a:rPr lang="th-TH" sz="1600" dirty="0" smtClean="0"/>
              <a:t>ทำซ้ำข้อ </a:t>
            </a:r>
            <a:r>
              <a:rPr lang="en-US" sz="1600" dirty="0" smtClean="0"/>
              <a:t>11. </a:t>
            </a:r>
            <a:r>
              <a:rPr lang="th-TH" sz="1600" dirty="0" smtClean="0"/>
              <a:t>สำหรับ </a:t>
            </a:r>
            <a:r>
              <a:rPr lang="en-US" sz="1600" dirty="0" smtClean="0"/>
              <a:t>label </a:t>
            </a:r>
            <a:r>
              <a:rPr lang="th-TH" sz="1600" dirty="0" smtClean="0"/>
              <a:t>ที่ </a:t>
            </a:r>
            <a:r>
              <a:rPr lang="en-US" sz="1600" dirty="0" smtClean="0"/>
              <a:t>2 </a:t>
            </a:r>
            <a:r>
              <a:rPr lang="th-TH" sz="1600" dirty="0" smtClean="0"/>
              <a:t>เราจะได้ </a:t>
            </a:r>
            <a:r>
              <a:rPr lang="en-US" sz="1600" dirty="0" smtClean="0"/>
              <a:t>constraint </a:t>
            </a:r>
            <a:r>
              <a:rPr lang="th-TH" sz="1600" dirty="0" smtClean="0"/>
              <a:t>สำหรับกำหนด </a:t>
            </a:r>
            <a:r>
              <a:rPr lang="en-US" sz="1600" dirty="0" smtClean="0"/>
              <a:t>space </a:t>
            </a:r>
            <a:r>
              <a:rPr lang="th-TH" sz="1600" dirty="0" smtClean="0"/>
              <a:t>ระหว่างปุ่มกับ </a:t>
            </a:r>
            <a:r>
              <a:rPr lang="en-US" sz="1600" dirty="0" smtClean="0"/>
              <a:t>Label </a:t>
            </a:r>
            <a:r>
              <a:rPr lang="th-TH" sz="1600" dirty="0" smtClean="0"/>
              <a:t>แต่ยังไม่มี </a:t>
            </a:r>
            <a:r>
              <a:rPr lang="en-US" sz="1600" dirty="0" smtClean="0"/>
              <a:t>constraint </a:t>
            </a:r>
            <a:r>
              <a:rPr lang="th-TH" sz="1600" dirty="0" smtClean="0"/>
              <a:t>สำหรับกำหนดให้ </a:t>
            </a:r>
            <a:r>
              <a:rPr lang="en-US" sz="1600" dirty="0" smtClean="0"/>
              <a:t>label </a:t>
            </a:r>
            <a:r>
              <a:rPr lang="th-TH" sz="1600" dirty="0" smtClean="0"/>
              <a:t>อยู่ตรงกลางปุ่มเสมอ</a:t>
            </a:r>
            <a:endParaRPr lang="en-US" sz="1600" dirty="0" smtClean="0"/>
          </a:p>
          <a:p>
            <a:pPr>
              <a:buFont typeface="+mj-lt"/>
              <a:buAutoNum type="arabicPeriod" startAt="10"/>
            </a:pPr>
            <a:r>
              <a:rPr lang="en-US" sz="1600" dirty="0" smtClean="0"/>
              <a:t> click </a:t>
            </a:r>
            <a:r>
              <a:rPr lang="th-TH" sz="1600" dirty="0" smtClean="0"/>
              <a:t>เลือก </a:t>
            </a:r>
            <a:r>
              <a:rPr lang="en-US" sz="1600" dirty="0" smtClean="0"/>
              <a:t>label </a:t>
            </a:r>
            <a:r>
              <a:rPr lang="th-TH" sz="1600" dirty="0" smtClean="0"/>
              <a:t>ทั้ง </a:t>
            </a:r>
            <a:r>
              <a:rPr lang="en-US" sz="1600" dirty="0" smtClean="0"/>
              <a:t>2 </a:t>
            </a:r>
            <a:r>
              <a:rPr lang="th-TH" sz="1600" dirty="0" smtClean="0"/>
              <a:t>ตัว แล้ว </a:t>
            </a:r>
            <a:r>
              <a:rPr lang="en-US" sz="1600" dirty="0" smtClean="0"/>
              <a:t>click </a:t>
            </a:r>
            <a:r>
              <a:rPr lang="th-TH" sz="1600" dirty="0" smtClean="0"/>
              <a:t>ที่</a:t>
            </a:r>
            <a:br>
              <a:rPr lang="th-TH" sz="1600" dirty="0" smtClean="0"/>
            </a:br>
            <a:r>
              <a:rPr lang="en-US" sz="1600" dirty="0" smtClean="0"/>
              <a:t> </a:t>
            </a:r>
            <a:r>
              <a:rPr lang="th-TH" sz="1600" dirty="0" smtClean="0"/>
              <a:t>ปุ่ม </a:t>
            </a:r>
            <a:r>
              <a:rPr lang="en-US" sz="1600" dirty="0" smtClean="0"/>
              <a:t>“Resolve Auto Layout Issues” </a:t>
            </a:r>
            <a:r>
              <a:rPr lang="th-TH" sz="1600" dirty="0" smtClean="0"/>
              <a:t>แล้ว</a:t>
            </a:r>
            <a:br>
              <a:rPr lang="th-TH" sz="1600" dirty="0" smtClean="0"/>
            </a:br>
            <a:r>
              <a:rPr lang="th-TH" sz="1600" dirty="0" smtClean="0"/>
              <a:t>เลือกเมนู </a:t>
            </a:r>
            <a:r>
              <a:rPr lang="en-US" sz="1600" dirty="0" smtClean="0"/>
              <a:t>“Add Missing Constraints”</a:t>
            </a:r>
            <a:br>
              <a:rPr lang="en-US" sz="1600" dirty="0" smtClean="0"/>
            </a:br>
            <a:r>
              <a:rPr lang="en-US" sz="1600" dirty="0" smtClean="0"/>
              <a:t>Interface Builder </a:t>
            </a:r>
            <a:r>
              <a:rPr lang="th-TH" sz="1600" dirty="0" smtClean="0"/>
              <a:t>จะเพิ่ม </a:t>
            </a:r>
            <a:r>
              <a:rPr lang="en-US" sz="1600" dirty="0" smtClean="0"/>
              <a:t>constraint </a:t>
            </a:r>
            <a:br>
              <a:rPr lang="en-US" sz="1600" dirty="0" smtClean="0"/>
            </a:br>
            <a:r>
              <a:rPr lang="th-TH" sz="1600" dirty="0" smtClean="0"/>
              <a:t>ที่ขาดไปให้อัตโนมัติ โดยเดาจาก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constraint </a:t>
            </a:r>
            <a:r>
              <a:rPr lang="th-TH" sz="1600" dirty="0" smtClean="0"/>
              <a:t>ที่เราเพิ่มไว้ก่อนแล้ว</a:t>
            </a: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692" y="1550894"/>
            <a:ext cx="2259357" cy="2123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379" y="4837045"/>
            <a:ext cx="4229670" cy="18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2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Run &amp; Test (5/9)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0894"/>
            <a:ext cx="7770812" cy="486601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14"/>
            </a:pPr>
            <a:r>
              <a:rPr lang="th-TH" sz="2000" dirty="0" smtClean="0"/>
              <a:t> </a:t>
            </a:r>
            <a:r>
              <a:rPr lang="en-US" sz="2000" dirty="0" smtClean="0"/>
              <a:t>Run </a:t>
            </a:r>
            <a:r>
              <a:rPr lang="th-TH" sz="2000" dirty="0" smtClean="0"/>
              <a:t>โปรแกรมแล้วทดลองเปลี่ยน </a:t>
            </a:r>
            <a:r>
              <a:rPr lang="en-US" sz="2000" dirty="0" smtClean="0"/>
              <a:t>Simulator </a:t>
            </a:r>
            <a:r>
              <a:rPr lang="th-TH" sz="2000" dirty="0" smtClean="0"/>
              <a:t>เป็นแนวนอน</a:t>
            </a:r>
            <a:endParaRPr lang="en-US" sz="20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73" y="2355826"/>
            <a:ext cx="2202620" cy="4061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949" y="3285056"/>
            <a:ext cx="4061081" cy="220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885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Add more Views (6/9)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0894"/>
            <a:ext cx="5747429" cy="48660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5"/>
            </a:pPr>
            <a:r>
              <a:rPr lang="th-TH" sz="1600" dirty="0" smtClean="0"/>
              <a:t> เพิ่ม </a:t>
            </a:r>
            <a:r>
              <a:rPr lang="en-US" sz="1600" dirty="0" smtClean="0"/>
              <a:t>Label </a:t>
            </a:r>
            <a:r>
              <a:rPr lang="th-TH" sz="1600" dirty="0" smtClean="0"/>
              <a:t>และ </a:t>
            </a:r>
            <a:r>
              <a:rPr lang="en-US" sz="1600" dirty="0" smtClean="0"/>
              <a:t>Slide Bar </a:t>
            </a:r>
            <a:r>
              <a:rPr lang="th-TH" sz="1600" dirty="0" smtClean="0"/>
              <a:t>ลงบน </a:t>
            </a:r>
            <a:r>
              <a:rPr lang="en-US" sz="1600" dirty="0" smtClean="0"/>
              <a:t>view </a:t>
            </a:r>
            <a:r>
              <a:rPr lang="th-TH" sz="1600" dirty="0" smtClean="0"/>
              <a:t>ตามรูป</a:t>
            </a:r>
            <a:r>
              <a:rPr lang="en-US" sz="1600" dirty="0" smtClean="0"/>
              <a:t> </a:t>
            </a:r>
            <a:r>
              <a:rPr lang="th-TH" sz="1600" dirty="0" smtClean="0"/>
              <a:t>โดยให้</a:t>
            </a:r>
            <a:r>
              <a:rPr lang="en-US" sz="1600" dirty="0"/>
              <a:t> </a:t>
            </a:r>
            <a:r>
              <a:rPr lang="en-US" sz="1600" dirty="0" smtClean="0"/>
              <a:t>view </a:t>
            </a:r>
            <a:r>
              <a:rPr lang="th-TH" sz="1600" dirty="0" smtClean="0"/>
              <a:t>ทั้ง </a:t>
            </a:r>
            <a:r>
              <a:rPr lang="en-US" sz="1600" dirty="0" smtClean="0"/>
              <a:t>3 </a:t>
            </a:r>
            <a:r>
              <a:rPr lang="th-TH" sz="1600" dirty="0" smtClean="0"/>
              <a:t>ตัวอยู่ในระนาบแนวนอนตรงกัน และวางตำแหน่งค่อนลงมาด้านล่างของ </a:t>
            </a:r>
            <a:r>
              <a:rPr lang="en-US" sz="1600" dirty="0" smtClean="0"/>
              <a:t>view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th-TH" sz="1600" dirty="0" smtClean="0"/>
              <a:t>เลือก </a:t>
            </a:r>
            <a:r>
              <a:rPr lang="en-US" sz="1600" dirty="0" smtClean="0"/>
              <a:t>view </a:t>
            </a:r>
            <a:r>
              <a:rPr lang="th-TH" sz="1600" dirty="0" smtClean="0"/>
              <a:t>ทั้ง </a:t>
            </a:r>
            <a:r>
              <a:rPr lang="en-US" sz="1600" dirty="0" smtClean="0"/>
              <a:t>3 </a:t>
            </a:r>
            <a:r>
              <a:rPr lang="th-TH" sz="1600" dirty="0" smtClean="0"/>
              <a:t>ตัว แล้ว </a:t>
            </a:r>
            <a:r>
              <a:rPr lang="en-US" sz="1600" dirty="0" smtClean="0"/>
              <a:t>click </a:t>
            </a:r>
            <a:r>
              <a:rPr lang="th-TH" sz="1600" dirty="0" smtClean="0"/>
              <a:t>ที่เมนู </a:t>
            </a:r>
            <a:r>
              <a:rPr lang="en-US" sz="1600" dirty="0" smtClean="0"/>
              <a:t>“Resolve Auto Layout Issues”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“Reset to Suggested Constraints”</a:t>
            </a:r>
          </a:p>
          <a:p>
            <a:pPr marL="457200" indent="-457200">
              <a:buFont typeface="+mj-lt"/>
              <a:buAutoNum type="arabicPeriod" startAt="15"/>
            </a:pPr>
            <a:endParaRPr lang="en-US" sz="1600" dirty="0"/>
          </a:p>
          <a:p>
            <a:pPr marL="457200" indent="-457200">
              <a:buFont typeface="+mj-lt"/>
              <a:buAutoNum type="arabicPeriod" startAt="15"/>
            </a:pPr>
            <a:endParaRPr lang="en-US" sz="1600" dirty="0" smtClean="0"/>
          </a:p>
          <a:p>
            <a:pPr marL="0" indent="0">
              <a:buNone/>
            </a:pPr>
            <a:endParaRPr lang="th-TH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457200" indent="-457200">
              <a:buFont typeface="+mj-lt"/>
              <a:buAutoNum type="arabicPeriod" startAt="15"/>
            </a:pPr>
            <a:r>
              <a:rPr lang="en-US" sz="1600" dirty="0" smtClean="0"/>
              <a:t>Run </a:t>
            </a:r>
            <a:r>
              <a:rPr lang="th-TH" sz="1600" dirty="0" smtClean="0"/>
              <a:t>โปรแกรม จะเห็นว่าเมื่อเปลี่ยน </a:t>
            </a:r>
            <a:r>
              <a:rPr lang="en-US" sz="1600" dirty="0" smtClean="0"/>
              <a:t>simulator </a:t>
            </a: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>เป็นแนวนอน </a:t>
            </a:r>
            <a:r>
              <a:rPr lang="en-US" sz="1600" dirty="0" smtClean="0"/>
              <a:t>Slider </a:t>
            </a:r>
            <a:r>
              <a:rPr lang="th-TH" sz="1600" dirty="0" smtClean="0"/>
              <a:t>จะไปทับปุ่มทั้ง </a:t>
            </a:r>
            <a:r>
              <a:rPr lang="en-US" sz="1600" dirty="0" smtClean="0"/>
              <a:t>2 </a:t>
            </a:r>
            <a:r>
              <a:rPr lang="th-TH" sz="1600" dirty="0" smtClean="0"/>
              <a:t>ปุ่ม</a:t>
            </a:r>
            <a:endParaRPr lang="en-US" sz="1600" dirty="0" smtClean="0"/>
          </a:p>
          <a:p>
            <a:pPr marL="457200" indent="-457200">
              <a:buFont typeface="+mj-lt"/>
              <a:buAutoNum type="arabicPeriod" startAt="15"/>
            </a:pP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76" y="1550894"/>
            <a:ext cx="1773592" cy="313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520" y="3368919"/>
            <a:ext cx="4529310" cy="1463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454" y="5007571"/>
            <a:ext cx="2795514" cy="168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7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Fix with Auto Layout (7/9)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0894"/>
            <a:ext cx="7770812" cy="48660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18"/>
            </a:pPr>
            <a:r>
              <a:rPr lang="en-US" sz="1600" dirty="0" smtClean="0"/>
              <a:t>Click </a:t>
            </a:r>
            <a:r>
              <a:rPr lang="th-TH" sz="1600" dirty="0" smtClean="0"/>
              <a:t>เลือก </a:t>
            </a:r>
            <a:r>
              <a:rPr lang="en-US" sz="1600" dirty="0" smtClean="0"/>
              <a:t>Label </a:t>
            </a:r>
            <a:r>
              <a:rPr lang="th-TH" sz="1600" dirty="0" smtClean="0"/>
              <a:t>และ </a:t>
            </a:r>
            <a:r>
              <a:rPr lang="en-US" sz="1600" dirty="0" smtClean="0"/>
              <a:t>Slide Bar </a:t>
            </a:r>
            <a:r>
              <a:rPr lang="th-TH" sz="1600" dirty="0" smtClean="0"/>
              <a:t>แล้ว </a:t>
            </a:r>
            <a:r>
              <a:rPr lang="en-US" sz="1600" dirty="0" smtClean="0"/>
              <a:t>click </a:t>
            </a:r>
            <a:r>
              <a:rPr lang="th-TH" sz="1600" dirty="0" smtClean="0"/>
              <a:t>ที่เมนู </a:t>
            </a:r>
            <a:r>
              <a:rPr lang="en-US" sz="1600" smtClean="0"/>
              <a:t>“Resolve Auto </a:t>
            </a:r>
            <a:r>
              <a:rPr lang="en-US" sz="1600" dirty="0" smtClean="0"/>
              <a:t>Layout Issues” </a:t>
            </a:r>
            <a:r>
              <a:rPr lang="th-TH" sz="1600" dirty="0" smtClean="0"/>
              <a:t>แล้วเลือกเมนู </a:t>
            </a:r>
            <a:r>
              <a:rPr lang="en-US" sz="1600" dirty="0" smtClean="0"/>
              <a:t>“Reset to Suggested Constraints”</a:t>
            </a:r>
            <a:endParaRPr lang="en-US" sz="1600" dirty="0"/>
          </a:p>
          <a:p>
            <a:pPr marL="457200" indent="-457200">
              <a:buFont typeface="+mj-lt"/>
              <a:buAutoNum type="arabicPeriod" startAt="18"/>
            </a:pPr>
            <a:endParaRPr lang="en-US" sz="1600" dirty="0" smtClean="0"/>
          </a:p>
          <a:p>
            <a:pPr marL="457200" indent="-457200">
              <a:buFont typeface="+mj-lt"/>
              <a:buAutoNum type="arabicPeriod" startAt="18"/>
            </a:pPr>
            <a:endParaRPr lang="en-US" sz="1600" dirty="0"/>
          </a:p>
          <a:p>
            <a:pPr marL="457200" indent="-457200">
              <a:buFont typeface="+mj-lt"/>
              <a:buAutoNum type="arabicPeriod" startAt="18"/>
            </a:pPr>
            <a:endParaRPr lang="en-US" sz="1600" dirty="0" smtClean="0"/>
          </a:p>
          <a:p>
            <a:pPr marL="457200" indent="-457200">
              <a:buFont typeface="+mj-lt"/>
              <a:buAutoNum type="arabicPeriod" startAt="18"/>
            </a:pPr>
            <a:endParaRPr lang="en-US" sz="1600" dirty="0" smtClean="0"/>
          </a:p>
          <a:p>
            <a:pPr marL="457200" indent="-457200">
              <a:buFont typeface="+mj-lt"/>
              <a:buAutoNum type="arabicPeriod" startAt="18"/>
            </a:pPr>
            <a:r>
              <a:rPr lang="en-US" sz="1600" dirty="0" smtClean="0"/>
              <a:t>Click </a:t>
            </a:r>
            <a:r>
              <a:rPr lang="th-TH" sz="1600" dirty="0" smtClean="0"/>
              <a:t>เลือก </a:t>
            </a:r>
            <a:r>
              <a:rPr lang="en-US" sz="1600" dirty="0" smtClean="0"/>
              <a:t>Slide Bar </a:t>
            </a:r>
            <a:r>
              <a:rPr lang="th-TH" sz="1600" dirty="0" smtClean="0"/>
              <a:t>กด </a:t>
            </a:r>
            <a:r>
              <a:rPr lang="en-US" sz="1600" dirty="0" smtClean="0"/>
              <a:t>control </a:t>
            </a:r>
            <a:br>
              <a:rPr lang="en-US" sz="1600" dirty="0" smtClean="0"/>
            </a:br>
            <a:r>
              <a:rPr lang="th-TH" sz="1600" dirty="0" smtClean="0"/>
              <a:t>ค้างไว้ 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 </a:t>
            </a:r>
            <a:r>
              <a:rPr lang="en-US" sz="1600" dirty="0" smtClean="0"/>
              <a:t>Slide Bar </a:t>
            </a:r>
            <a:br>
              <a:rPr lang="en-US" sz="1600" dirty="0" smtClean="0"/>
            </a:br>
            <a:r>
              <a:rPr lang="th-TH" sz="1600" dirty="0" smtClean="0"/>
              <a:t>ไปยัง </a:t>
            </a:r>
            <a:r>
              <a:rPr lang="en-US" sz="1600" dirty="0" smtClean="0"/>
              <a:t>Label “Swordsman” </a:t>
            </a:r>
            <a:br>
              <a:rPr lang="en-US" sz="1600" dirty="0" smtClean="0"/>
            </a:br>
            <a:r>
              <a:rPr lang="th-TH" sz="1600" dirty="0" smtClean="0"/>
              <a:t>แล้วเลือกเมนู </a:t>
            </a:r>
            <a:r>
              <a:rPr lang="en-US" sz="1600" dirty="0" smtClean="0"/>
              <a:t>“Vertical Spacing”</a:t>
            </a: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91" y="2405172"/>
            <a:ext cx="4540636" cy="1511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16" y="2405172"/>
            <a:ext cx="2909322" cy="151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359" y="4146828"/>
            <a:ext cx="1921757" cy="251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089" y="4146827"/>
            <a:ext cx="2502849" cy="251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244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Fix with Auto Layout (8/9)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2" y="1550894"/>
            <a:ext cx="4158032" cy="486601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20"/>
            </a:pP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 smtClean="0"/>
              <a:t>Vertical Spacing Constraint </a:t>
            </a:r>
            <a:r>
              <a:rPr lang="th-TH" sz="1800" dirty="0" smtClean="0"/>
              <a:t>ระหว่าง  </a:t>
            </a:r>
            <a:r>
              <a:rPr lang="en-US" sz="1800" dirty="0" smtClean="0"/>
              <a:t>Slide Bar </a:t>
            </a:r>
            <a:r>
              <a:rPr lang="th-TH" sz="1800" dirty="0" smtClean="0"/>
              <a:t>กับ </a:t>
            </a:r>
            <a:r>
              <a:rPr lang="en-US" sz="1800" dirty="0" smtClean="0"/>
              <a:t>Label Swordsman </a:t>
            </a:r>
            <a:r>
              <a:rPr lang="th-TH" sz="1800" dirty="0" smtClean="0"/>
              <a:t>ที่ได้จากข้อ </a:t>
            </a:r>
            <a:r>
              <a:rPr lang="en-US" sz="1800" dirty="0" smtClean="0"/>
              <a:t>19 </a:t>
            </a:r>
            <a:r>
              <a:rPr lang="th-TH" sz="1800" dirty="0" smtClean="0"/>
              <a:t>แล้วเปิด </a:t>
            </a:r>
            <a:r>
              <a:rPr lang="en-US" sz="1800" dirty="0" smtClean="0"/>
              <a:t>Attributes inspector </a:t>
            </a:r>
          </a:p>
          <a:p>
            <a:pPr marL="800100" lvl="1" indent="-457200">
              <a:lnSpc>
                <a:spcPct val="110000"/>
              </a:lnSpc>
              <a:buFont typeface="Arial"/>
              <a:buChar char="•"/>
            </a:pPr>
            <a:r>
              <a:rPr lang="th-TH" sz="1600" dirty="0" smtClean="0"/>
              <a:t>เปลี่ยน </a:t>
            </a:r>
            <a:r>
              <a:rPr lang="en-US" sz="1600" dirty="0" smtClean="0"/>
              <a:t>property “Relation” </a:t>
            </a:r>
            <a:r>
              <a:rPr lang="th-TH" sz="1600" dirty="0" smtClean="0"/>
              <a:t>เป็น </a:t>
            </a:r>
            <a:r>
              <a:rPr lang="en-US" sz="1600" dirty="0" smtClean="0"/>
              <a:t>“Greater Than or Equal”</a:t>
            </a:r>
          </a:p>
          <a:p>
            <a:pPr marL="800100" lvl="1" indent="-457200">
              <a:lnSpc>
                <a:spcPct val="110000"/>
              </a:lnSpc>
              <a:buFont typeface="Arial"/>
              <a:buChar char="•"/>
            </a:pPr>
            <a:r>
              <a:rPr lang="th-TH" sz="1600" dirty="0" smtClean="0"/>
              <a:t>เลือก </a:t>
            </a:r>
            <a:r>
              <a:rPr lang="en-US" sz="1600" dirty="0" smtClean="0"/>
              <a:t>check box “Standard” </a:t>
            </a:r>
            <a:r>
              <a:rPr lang="th-TH" sz="1600" dirty="0" smtClean="0"/>
              <a:t>ด้านข้าง </a:t>
            </a:r>
            <a:r>
              <a:rPr lang="en-US" sz="1600" dirty="0" smtClean="0"/>
              <a:t>“Constraint” </a:t>
            </a:r>
            <a:r>
              <a:rPr lang="th-TH" sz="1600" dirty="0" smtClean="0"/>
              <a:t>เป็น </a:t>
            </a:r>
            <a:r>
              <a:rPr lang="en-US" sz="1600" dirty="0" smtClean="0"/>
              <a:t>true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20"/>
            </a:pPr>
            <a:r>
              <a:rPr lang="en-US" sz="1800" dirty="0" smtClean="0"/>
              <a:t>Click </a:t>
            </a:r>
            <a:r>
              <a:rPr lang="th-TH" sz="1800" dirty="0" smtClean="0"/>
              <a:t>ที่ </a:t>
            </a:r>
            <a:r>
              <a:rPr lang="en-US" sz="1800" dirty="0"/>
              <a:t>Vertical Spacing Constraint </a:t>
            </a:r>
            <a:r>
              <a:rPr lang="th-TH" sz="1800" dirty="0"/>
              <a:t>ระหว่าง  </a:t>
            </a:r>
            <a:r>
              <a:rPr lang="en-US" sz="1800" dirty="0"/>
              <a:t>Slide Bar </a:t>
            </a:r>
            <a:r>
              <a:rPr lang="th-TH" sz="1800" dirty="0" smtClean="0"/>
              <a:t>กับปุ่ม </a:t>
            </a:r>
            <a:r>
              <a:rPr lang="en-US" sz="1800" dirty="0" smtClean="0"/>
              <a:t>“Play Game” </a:t>
            </a:r>
            <a:r>
              <a:rPr lang="th-TH" sz="1800" dirty="0" smtClean="0"/>
              <a:t>แล้วกำหนด</a:t>
            </a:r>
            <a:r>
              <a:rPr lang="en-US" sz="1800" dirty="0" smtClean="0"/>
              <a:t> property “Priority” </a:t>
            </a:r>
            <a:r>
              <a:rPr lang="th-TH" sz="1800" dirty="0" smtClean="0"/>
              <a:t>เป็น </a:t>
            </a:r>
            <a:r>
              <a:rPr lang="en-US" sz="1800" dirty="0" smtClean="0"/>
              <a:t>1</a:t>
            </a:r>
            <a:endParaRPr lang="en-US" sz="18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412" y="1550893"/>
            <a:ext cx="3795617" cy="2246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53" y="4373658"/>
            <a:ext cx="3891185" cy="17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Fix with Auto Layout (9/9)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0894"/>
            <a:ext cx="7770811" cy="486601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22"/>
            </a:pPr>
            <a:r>
              <a:rPr lang="en-US" sz="1800" dirty="0" smtClean="0"/>
              <a:t>Run </a:t>
            </a:r>
            <a:r>
              <a:rPr lang="th-TH" sz="1800" dirty="0" smtClean="0"/>
              <a:t>โปรแกรม แล้วทดลองเปลี่ยน </a:t>
            </a:r>
            <a:r>
              <a:rPr lang="en-US" sz="1800" dirty="0" smtClean="0"/>
              <a:t>Simulator </a:t>
            </a:r>
            <a:r>
              <a:rPr lang="th-TH" sz="1800" dirty="0" smtClean="0"/>
              <a:t>เป็นแนวนอน สังเกตุว่า </a:t>
            </a:r>
            <a:r>
              <a:rPr lang="en-US" sz="1800" dirty="0" smtClean="0"/>
              <a:t>Slide Bar </a:t>
            </a:r>
            <a:r>
              <a:rPr lang="th-TH" sz="1800" dirty="0" smtClean="0"/>
              <a:t>จะปรับระยะโดยไม่ทับบน </a:t>
            </a:r>
            <a:r>
              <a:rPr lang="en-US" sz="1800" dirty="0" smtClean="0"/>
              <a:t>label Swordsman</a:t>
            </a:r>
            <a:endParaRPr lang="en-US" sz="18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17" y="2584743"/>
            <a:ext cx="2031224" cy="3745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541" y="3441668"/>
            <a:ext cx="3745072" cy="2031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76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 &amp; Resolve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23047"/>
            <a:ext cx="7770813" cy="4257022"/>
          </a:xfrm>
        </p:spPr>
        <p:txBody>
          <a:bodyPr>
            <a:normAutofit/>
          </a:bodyPr>
          <a:lstStyle/>
          <a:p>
            <a:r>
              <a:rPr lang="th-TH" sz="2000" dirty="0"/>
              <a:t>เมื่อ </a:t>
            </a:r>
            <a:r>
              <a:rPr lang="en-US" sz="2000" dirty="0"/>
              <a:t>View </a:t>
            </a:r>
            <a:r>
              <a:rPr lang="th-TH" sz="2000" dirty="0"/>
              <a:t>มี </a:t>
            </a:r>
            <a:r>
              <a:rPr lang="en-US" sz="2000" dirty="0"/>
              <a:t>Constraint </a:t>
            </a:r>
            <a:r>
              <a:rPr lang="th-TH" sz="2000" dirty="0"/>
              <a:t>แล้วเกิดค่าของ </a:t>
            </a:r>
            <a:r>
              <a:rPr lang="en-US" sz="2000" dirty="0"/>
              <a:t>size </a:t>
            </a:r>
            <a:r>
              <a:rPr lang="th-TH" sz="2000" dirty="0"/>
              <a:t>หรือ </a:t>
            </a:r>
            <a:r>
              <a:rPr lang="en-US" sz="2000" dirty="0"/>
              <a:t>position </a:t>
            </a:r>
            <a:r>
              <a:rPr lang="th-TH" sz="2000" dirty="0"/>
              <a:t>เปลี่ยน </a:t>
            </a:r>
            <a:r>
              <a:rPr lang="en-US" sz="2000" dirty="0"/>
              <a:t>Interface Builder </a:t>
            </a:r>
            <a:r>
              <a:rPr lang="th-TH" sz="2000" dirty="0"/>
              <a:t>จะไม่แก้ค่าของ </a:t>
            </a:r>
            <a:r>
              <a:rPr lang="en-US" sz="2000" dirty="0"/>
              <a:t>constraint </a:t>
            </a:r>
            <a:r>
              <a:rPr lang="th-TH" sz="2000" dirty="0"/>
              <a:t>ให้</a:t>
            </a:r>
            <a:r>
              <a:rPr lang="th-TH" sz="2000" dirty="0" smtClean="0"/>
              <a:t>อัตโนมัติ</a:t>
            </a:r>
          </a:p>
          <a:p>
            <a:r>
              <a:rPr lang="th-TH" sz="2000" dirty="0" smtClean="0"/>
              <a:t>ตัวอย่างการเกิด </a:t>
            </a:r>
            <a:r>
              <a:rPr lang="en-US" sz="2000" dirty="0" smtClean="0"/>
              <a:t>Intermediate State</a:t>
            </a:r>
            <a:endParaRPr lang="en-US" sz="2000" dirty="0"/>
          </a:p>
        </p:txBody>
      </p:sp>
      <p:pic>
        <p:nvPicPr>
          <p:cNvPr id="4" name="Picture 3" descr="Untitle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14" y="3130188"/>
            <a:ext cx="6495907" cy="2624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180053" y="5949091"/>
            <a:ext cx="2124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Complete. But not what we want.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56546" y="5754405"/>
            <a:ext cx="2124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Try to fix it and it not ready, we called </a:t>
            </a:r>
            <a:r>
              <a:rPr lang="en-US" dirty="0" smtClean="0">
                <a:solidFill>
                  <a:srgbClr val="FFFF00"/>
                </a:solidFill>
              </a:rPr>
              <a:t>Intermediate State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6546" y="5949091"/>
            <a:ext cx="2124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Problem fixed.</a:t>
            </a:r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5480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State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Ambiguous Frames</a:t>
            </a:r>
            <a:r>
              <a:rPr lang="en-US" sz="2400" dirty="0" smtClean="0"/>
              <a:t> : Not enough information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Conflicting Constraints </a:t>
            </a:r>
            <a:r>
              <a:rPr lang="en-US" sz="2400" dirty="0" smtClean="0"/>
              <a:t>: Too much information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Misplaced Views </a:t>
            </a:r>
            <a:r>
              <a:rPr lang="en-US" sz="2400" dirty="0" smtClean="0"/>
              <a:t>: Mismatched position and size</a:t>
            </a:r>
            <a:endParaRPr lang="en-US" sz="24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7096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Frames </a:t>
            </a:r>
          </a:p>
        </p:txBody>
      </p:sp>
      <p:pic>
        <p:nvPicPr>
          <p:cNvPr id="5" name="Picture 4" descr="am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57" y="1916557"/>
            <a:ext cx="7234180" cy="4185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1620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&amp; Sizes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26" y="1857077"/>
            <a:ext cx="8335395" cy="396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66830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Ambiguous Frames </a:t>
            </a:r>
          </a:p>
        </p:txBody>
      </p:sp>
      <p:pic>
        <p:nvPicPr>
          <p:cNvPr id="3" name="Picture 2" descr="am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02" y="1899273"/>
            <a:ext cx="7267155" cy="421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725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Conflicting Constraints </a:t>
            </a:r>
          </a:p>
        </p:txBody>
      </p:sp>
      <p:pic>
        <p:nvPicPr>
          <p:cNvPr id="4" name="Picture 3" descr="am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69" y="1719464"/>
            <a:ext cx="3759020" cy="1842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m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08" y="4509051"/>
            <a:ext cx="2652309" cy="1282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m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63" y="3823531"/>
            <a:ext cx="1380732" cy="2795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2830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Misplaced Views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83" y="2135223"/>
            <a:ext cx="2286320" cy="4050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292" y="2135223"/>
            <a:ext cx="2265269" cy="4041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543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Lab 3/3 : Debug &amp; Resolve (1/8)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1600" dirty="0" smtClean="0"/>
              <a:t>เปิดไฟล์ </a:t>
            </a:r>
            <a:r>
              <a:rPr lang="en-US" sz="1600" dirty="0" smtClean="0"/>
              <a:t>Main.storyboard</a:t>
            </a:r>
            <a:r>
              <a:rPr lang="th-TH" sz="1600" dirty="0" smtClean="0"/>
              <a:t> แล้วเพิ่มความสูงของปุ่ม </a:t>
            </a:r>
            <a:r>
              <a:rPr lang="en-US" sz="1600" dirty="0" smtClean="0"/>
              <a:t>New Game </a:t>
            </a:r>
            <a:r>
              <a:rPr lang="th-TH" sz="1600" dirty="0" smtClean="0"/>
              <a:t>สังเกตุว่าปุ่มจะมีปัญหา </a:t>
            </a:r>
            <a:r>
              <a:rPr lang="en-US" sz="1600" dirty="0" smtClean="0">
                <a:solidFill>
                  <a:srgbClr val="FFFF00"/>
                </a:solidFill>
              </a:rPr>
              <a:t>Misplace</a:t>
            </a:r>
            <a:r>
              <a:rPr lang="en-US" sz="1600" dirty="0" smtClean="0"/>
              <a:t> </a:t>
            </a:r>
            <a:r>
              <a:rPr lang="th-TH" sz="1600" dirty="0" smtClean="0"/>
              <a:t>ซึ่ง </a:t>
            </a:r>
            <a:r>
              <a:rPr lang="en-US" sz="1600" dirty="0" smtClean="0"/>
              <a:t>Interface Builder </a:t>
            </a:r>
            <a:r>
              <a:rPr lang="th-TH" sz="1600" dirty="0" smtClean="0"/>
              <a:t>จะบอกว่า ขนาดของปุ่มต่างกับ </a:t>
            </a:r>
            <a:r>
              <a:rPr lang="en-US" sz="1600" dirty="0" smtClean="0"/>
              <a:t>Height </a:t>
            </a:r>
            <a:r>
              <a:rPr lang="th-TH" sz="1600" dirty="0" smtClean="0"/>
              <a:t>ใน </a:t>
            </a:r>
            <a:r>
              <a:rPr lang="en-US" sz="1600" dirty="0" smtClean="0"/>
              <a:t>constraint </a:t>
            </a:r>
            <a:r>
              <a:rPr lang="th-TH" sz="1600" dirty="0" smtClean="0"/>
              <a:t>อยู่กี่ </a:t>
            </a:r>
            <a:r>
              <a:rPr lang="en-US" sz="1600" dirty="0" smtClean="0"/>
              <a:t>point </a:t>
            </a: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>ทางแก้มี </a:t>
            </a:r>
            <a:r>
              <a:rPr lang="en-US" sz="1600" dirty="0" smtClean="0"/>
              <a:t>2 </a:t>
            </a:r>
            <a:r>
              <a:rPr lang="th-TH" sz="1600" dirty="0" smtClean="0"/>
              <a:t>ทาง คือ ทำให้ขนาดตรงกับ </a:t>
            </a:r>
            <a:r>
              <a:rPr lang="en-US" sz="1600" dirty="0" smtClean="0"/>
              <a:t>constraint </a:t>
            </a:r>
            <a:r>
              <a:rPr lang="th-TH" sz="1600" dirty="0" smtClean="0"/>
              <a:t>หรือทำให้ </a:t>
            </a:r>
            <a:r>
              <a:rPr lang="en-US" sz="1600" dirty="0" smtClean="0"/>
              <a:t>constraint </a:t>
            </a:r>
            <a:r>
              <a:rPr lang="th-TH" sz="1600" dirty="0" smtClean="0"/>
              <a:t>ตรงกับขนาด ในกรณีนี้เรา</a:t>
            </a:r>
            <a:r>
              <a:rPr lang="th-TH" sz="1600" u="sng" dirty="0" smtClean="0"/>
              <a:t>ต้องการเปลี่ยนขนาด</a:t>
            </a:r>
            <a:r>
              <a:rPr lang="th-TH" sz="1600" dirty="0" smtClean="0"/>
              <a:t> เพราะฉะนั้นจะต้อง </a:t>
            </a:r>
            <a:r>
              <a:rPr lang="en-US" sz="1600" dirty="0" smtClean="0"/>
              <a:t>update constraint </a:t>
            </a:r>
            <a:r>
              <a:rPr lang="th-TH" sz="1600" dirty="0" smtClean="0"/>
              <a:t>ให้ตรงกับขนาด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 smtClean="0"/>
              <a:t>Click </a:t>
            </a:r>
            <a:r>
              <a:rPr lang="th-TH" sz="1600" dirty="0" smtClean="0"/>
              <a:t>ที่ปุ่ม </a:t>
            </a:r>
            <a:r>
              <a:rPr lang="en-US" sz="1600" dirty="0" smtClean="0"/>
              <a:t>“Resolve Auto Layout Issues”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“</a:t>
            </a:r>
            <a:r>
              <a:rPr lang="en-US" sz="1600" dirty="0" smtClean="0">
                <a:solidFill>
                  <a:srgbClr val="FFFF00"/>
                </a:solidFill>
              </a:rPr>
              <a:t>Update Constraints</a:t>
            </a:r>
            <a:r>
              <a:rPr lang="en-US" sz="1600" dirty="0" smtClean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82" y="2720381"/>
            <a:ext cx="3321716" cy="968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76" y="5316107"/>
            <a:ext cx="4223268" cy="133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692" y="5316107"/>
            <a:ext cx="2648921" cy="1335717"/>
          </a:xfrm>
          <a:prstGeom prst="rect">
            <a:avLst/>
          </a:prstGeom>
        </p:spPr>
      </p:pic>
      <p:sp>
        <p:nvSpPr>
          <p:cNvPr id="7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252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Task : Make Buttons Same Size (2/8)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5102075" cy="46151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3"/>
            </a:pPr>
            <a:r>
              <a:rPr lang="th-TH" sz="1600" dirty="0" smtClean="0"/>
              <a:t>เพิ่มความสูงของปุ่ม </a:t>
            </a:r>
            <a:r>
              <a:rPr lang="en-US" sz="1600" dirty="0" smtClean="0"/>
              <a:t>Credits </a:t>
            </a:r>
            <a:r>
              <a:rPr lang="th-TH" sz="1600" dirty="0" smtClean="0"/>
              <a:t>ให้เท่ากับปุ่ม </a:t>
            </a:r>
            <a:r>
              <a:rPr lang="en-US" sz="1600" dirty="0" smtClean="0"/>
              <a:t>New Game </a:t>
            </a:r>
            <a:r>
              <a:rPr lang="th-TH" sz="1600" dirty="0" smtClean="0"/>
              <a:t>ด้วยวิธีสร้าง </a:t>
            </a:r>
            <a:r>
              <a:rPr lang="en-US" sz="1600" dirty="0" smtClean="0"/>
              <a:t>Equal Height Constraint </a:t>
            </a:r>
            <a:r>
              <a:rPr lang="th-TH" sz="1600" dirty="0" smtClean="0"/>
              <a:t>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จากปุ่ม </a:t>
            </a:r>
            <a:r>
              <a:rPr lang="en-US" sz="1600" dirty="0" smtClean="0"/>
              <a:t>New Game </a:t>
            </a:r>
            <a:r>
              <a:rPr lang="th-TH" sz="1600" dirty="0" smtClean="0"/>
              <a:t>ไปยังปุ่ม </a:t>
            </a:r>
            <a:r>
              <a:rPr lang="en-US" sz="1600" dirty="0" smtClean="0"/>
              <a:t>Credits</a:t>
            </a:r>
            <a:r>
              <a:rPr lang="th-TH" sz="1600" dirty="0" smtClean="0"/>
              <a:t> แล้วเลือก </a:t>
            </a:r>
            <a:r>
              <a:rPr lang="en-US" sz="1600" dirty="0" smtClean="0"/>
              <a:t>“Equal Heights” </a:t>
            </a:r>
            <a:r>
              <a:rPr lang="th-TH" sz="1600" dirty="0" smtClean="0"/>
              <a:t>สังเกตุว่าจะเกิดปัญหา </a:t>
            </a:r>
            <a:r>
              <a:rPr lang="en-US" sz="1600" dirty="0" smtClean="0">
                <a:solidFill>
                  <a:srgbClr val="FF6868"/>
                </a:solidFill>
              </a:rPr>
              <a:t>Conflict</a:t>
            </a:r>
            <a:r>
              <a:rPr lang="en-US" sz="1600" dirty="0" smtClean="0">
                <a:solidFill>
                  <a:srgbClr val="FFFF00"/>
                </a:solidFill>
              </a:rPr>
              <a:t> </a:t>
            </a:r>
            <a:r>
              <a:rPr lang="th-TH" sz="1600" dirty="0" smtClean="0"/>
              <a:t>เพราะปุ่ม </a:t>
            </a:r>
            <a:r>
              <a:rPr lang="en-US" sz="1600" dirty="0" smtClean="0"/>
              <a:t>Credits </a:t>
            </a:r>
            <a:r>
              <a:rPr lang="th-TH" sz="1600" dirty="0" smtClean="0"/>
              <a:t>มี </a:t>
            </a:r>
            <a:r>
              <a:rPr lang="en-US" sz="1600" dirty="0" smtClean="0"/>
              <a:t>height constraint </a:t>
            </a:r>
            <a:r>
              <a:rPr lang="th-TH" sz="1600" dirty="0" smtClean="0"/>
              <a:t>อยู่แล้ว แต่เราเพิ่ม </a:t>
            </a:r>
            <a:r>
              <a:rPr lang="en-US" sz="1600" dirty="0" smtClean="0"/>
              <a:t>height constraint </a:t>
            </a:r>
            <a:r>
              <a:rPr lang="th-TH" sz="1600" dirty="0" smtClean="0"/>
              <a:t>เข้าไปอีก</a:t>
            </a:r>
            <a:endParaRPr lang="en-US" sz="1600" dirty="0" smtClean="0">
              <a:solidFill>
                <a:srgbClr val="FFFF00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 startAt="3"/>
            </a:pPr>
            <a:r>
              <a:rPr lang="th-TH" sz="1600" dirty="0" smtClean="0"/>
              <a:t>ลบ </a:t>
            </a:r>
            <a:r>
              <a:rPr lang="en-US" sz="1600" dirty="0" smtClean="0"/>
              <a:t>height constraint </a:t>
            </a:r>
            <a:r>
              <a:rPr lang="th-TH" sz="1600" dirty="0"/>
              <a:t>ของปุ่ม </a:t>
            </a:r>
            <a:r>
              <a:rPr lang="en-US" sz="1600" dirty="0" smtClean="0"/>
              <a:t>Credits </a:t>
            </a:r>
            <a:r>
              <a:rPr lang="th-TH" sz="1600" dirty="0" smtClean="0"/>
              <a:t>ออก </a:t>
            </a:r>
            <a:r>
              <a:rPr lang="en-US" sz="1600" dirty="0" smtClean="0"/>
              <a:t>1 </a:t>
            </a:r>
            <a:r>
              <a:rPr lang="th-TH" sz="1600" dirty="0" smtClean="0"/>
              <a:t>ตัว โดย </a:t>
            </a:r>
            <a:r>
              <a:rPr lang="en-US" sz="1600" dirty="0" smtClean="0"/>
              <a:t>click constraint </a:t>
            </a:r>
            <a:r>
              <a:rPr lang="th-TH" sz="1600" dirty="0" smtClean="0"/>
              <a:t>ตัวที่มีตัวเลข แล้วกด </a:t>
            </a:r>
            <a:r>
              <a:rPr lang="en-US" sz="1600" dirty="0" smtClean="0"/>
              <a:t>delete </a:t>
            </a:r>
            <a:r>
              <a:rPr lang="th-TH" sz="1600" dirty="0" smtClean="0"/>
              <a:t>สังเกตุว่า </a:t>
            </a:r>
            <a:r>
              <a:rPr lang="en-US" sz="1600" dirty="0" smtClean="0">
                <a:solidFill>
                  <a:srgbClr val="FF6868"/>
                </a:solidFill>
              </a:rPr>
              <a:t>Conflict</a:t>
            </a:r>
            <a:r>
              <a:rPr lang="en-US" sz="1600" dirty="0" smtClean="0"/>
              <a:t> </a:t>
            </a:r>
            <a:r>
              <a:rPr lang="th-TH" sz="1600" dirty="0" smtClean="0"/>
              <a:t>หายไป แต่ยังคงเกิดปัญหา </a:t>
            </a:r>
            <a:r>
              <a:rPr lang="en-US" sz="1600" dirty="0" smtClean="0">
                <a:solidFill>
                  <a:srgbClr val="FFFF00"/>
                </a:solidFill>
              </a:rPr>
              <a:t>Misplace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3"/>
            </a:pPr>
            <a:endParaRPr lang="en-US" sz="1600" dirty="0" smtClean="0">
              <a:solidFill>
                <a:srgbClr val="FFFF00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 startAt="3"/>
            </a:pPr>
            <a:r>
              <a:rPr lang="th-TH" sz="1600" dirty="0" smtClean="0"/>
              <a:t>เปลี่ยนขนาดของปุ่มให้ตรงกับ </a:t>
            </a:r>
            <a:r>
              <a:rPr lang="en-US" sz="1600" dirty="0" smtClean="0"/>
              <a:t>constraint </a:t>
            </a:r>
            <a:r>
              <a:rPr lang="th-TH" sz="1600" dirty="0" smtClean="0"/>
              <a:t>โดย </a:t>
            </a:r>
            <a:r>
              <a:rPr lang="en-US" sz="1600" dirty="0" smtClean="0"/>
              <a:t>click </a:t>
            </a:r>
            <a:r>
              <a:rPr lang="th-TH" sz="1600" dirty="0" smtClean="0"/>
              <a:t>ที่ </a:t>
            </a:r>
            <a:r>
              <a:rPr lang="en-US" sz="1600" dirty="0" smtClean="0"/>
              <a:t>“</a:t>
            </a:r>
            <a:r>
              <a:rPr lang="en-US" sz="1600" dirty="0" smtClean="0">
                <a:solidFill>
                  <a:srgbClr val="FFFF00"/>
                </a:solidFill>
              </a:rPr>
              <a:t>Resolve Autolayout Issues</a:t>
            </a:r>
            <a:r>
              <a:rPr lang="en-US" sz="1600" dirty="0" smtClean="0"/>
              <a:t>”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Update Frames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22" y="1869141"/>
            <a:ext cx="3034420" cy="1565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022" y="3601852"/>
            <a:ext cx="3034420" cy="1635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022" y="5410890"/>
            <a:ext cx="3051778" cy="1073445"/>
          </a:xfrm>
          <a:prstGeom prst="rect">
            <a:avLst/>
          </a:prstGeom>
        </p:spPr>
      </p:pic>
      <p:sp>
        <p:nvSpPr>
          <p:cNvPr id="10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377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Resolve all Misplace (3/8)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5102075" cy="46151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6"/>
            </a:pPr>
            <a:r>
              <a:rPr lang="en-US" sz="1600" dirty="0" smtClean="0"/>
              <a:t>Click </a:t>
            </a:r>
            <a:r>
              <a:rPr lang="th-TH" sz="1600" dirty="0" smtClean="0"/>
              <a:t>ที่ปุ่ม </a:t>
            </a:r>
            <a:r>
              <a:rPr lang="en-US" sz="1600" dirty="0" smtClean="0"/>
              <a:t>Load Game </a:t>
            </a:r>
            <a:r>
              <a:rPr lang="th-TH" sz="1600" dirty="0" smtClean="0"/>
              <a:t>แล้วลบ </a:t>
            </a:r>
            <a:r>
              <a:rPr lang="en-US" sz="1600" dirty="0" smtClean="0"/>
              <a:t>height constraint </a:t>
            </a:r>
            <a:r>
              <a:rPr lang="th-TH" sz="1600" dirty="0" smtClean="0"/>
              <a:t>ออก </a:t>
            </a:r>
            <a:r>
              <a:rPr lang="en-US" sz="1600" dirty="0" smtClean="0"/>
              <a:t>(</a:t>
            </a:r>
            <a:r>
              <a:rPr lang="th-TH" sz="1600" dirty="0" smtClean="0"/>
              <a:t>เพื่อหลีกเลี่ยง </a:t>
            </a:r>
            <a:r>
              <a:rPr lang="en-US" sz="1600" dirty="0" smtClean="0"/>
              <a:t>conflict) </a:t>
            </a:r>
            <a:endParaRPr lang="th-TH" sz="16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6"/>
            </a:pPr>
            <a:r>
              <a:rPr lang="th-TH" sz="1600" dirty="0" smtClean="0"/>
              <a:t>เพิ่ม </a:t>
            </a:r>
            <a:r>
              <a:rPr lang="en-US" sz="1600" dirty="0" smtClean="0"/>
              <a:t>equal height constraint </a:t>
            </a:r>
            <a:r>
              <a:rPr lang="th-TH" sz="1600" dirty="0" smtClean="0"/>
              <a:t>จากปุ่ม </a:t>
            </a:r>
            <a:r>
              <a:rPr lang="en-US" sz="1600" dirty="0" smtClean="0"/>
              <a:t>New Game </a:t>
            </a:r>
            <a:r>
              <a:rPr lang="th-TH" sz="1600" dirty="0" smtClean="0"/>
              <a:t>ไปยังปุ่ม </a:t>
            </a:r>
            <a:r>
              <a:rPr lang="en-US" sz="1600" dirty="0" smtClean="0"/>
              <a:t>Load Game </a:t>
            </a:r>
            <a:r>
              <a:rPr lang="th-TH" sz="1600" dirty="0" smtClean="0"/>
              <a:t>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ค้างไว้แล้ว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จากปุ่ม </a:t>
            </a:r>
            <a:r>
              <a:rPr lang="en-US" sz="1600" dirty="0" smtClean="0"/>
              <a:t>New Game </a:t>
            </a:r>
            <a:r>
              <a:rPr lang="th-TH" sz="1600" dirty="0" smtClean="0"/>
              <a:t>ไปยัง </a:t>
            </a:r>
            <a:r>
              <a:rPr lang="en-US" sz="1600" dirty="0" smtClean="0"/>
              <a:t>Load Game </a:t>
            </a:r>
            <a:r>
              <a:rPr lang="th-TH" sz="1600" dirty="0" smtClean="0"/>
              <a:t>แล้วเลือกเมนู </a:t>
            </a:r>
            <a:r>
              <a:rPr lang="en-US" sz="1600" dirty="0" smtClean="0"/>
              <a:t>“Equal Height</a:t>
            </a:r>
            <a:r>
              <a:rPr lang="en-US" sz="1600" dirty="0"/>
              <a:t>s</a:t>
            </a:r>
            <a:r>
              <a:rPr lang="en-US" sz="1600" dirty="0" smtClean="0"/>
              <a:t>” </a:t>
            </a:r>
            <a:r>
              <a:rPr lang="th-TH" sz="1600" dirty="0" smtClean="0"/>
              <a:t>ก็จะเกิด </a:t>
            </a:r>
            <a:r>
              <a:rPr lang="en-US" sz="1600" dirty="0" smtClean="0"/>
              <a:t>Misplace </a:t>
            </a:r>
            <a:r>
              <a:rPr lang="th-TH" sz="1600" dirty="0" smtClean="0"/>
              <a:t>แต่ไม่ได้เกิดที่ </a:t>
            </a:r>
            <a:r>
              <a:rPr lang="en-US" sz="1600" dirty="0" smtClean="0"/>
              <a:t>Load Game </a:t>
            </a:r>
            <a:r>
              <a:rPr lang="th-TH" sz="1600" dirty="0" smtClean="0"/>
              <a:t>ตัวเดียว แต่เกิดกับปุ่มอื่นด้วย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6"/>
            </a:pPr>
            <a:endParaRPr lang="th-TH" sz="16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6"/>
            </a:pPr>
            <a:r>
              <a:rPr lang="en-US" sz="1600" dirty="0" smtClean="0"/>
              <a:t>Click </a:t>
            </a:r>
            <a:r>
              <a:rPr lang="th-TH" sz="1600" dirty="0" smtClean="0"/>
              <a:t>ที่เมนู </a:t>
            </a:r>
            <a:r>
              <a:rPr lang="en-US" sz="1600" dirty="0" smtClean="0"/>
              <a:t>“Resolve Autolayout Issues”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“</a:t>
            </a:r>
            <a:r>
              <a:rPr lang="en-US" sz="1600" dirty="0" smtClean="0">
                <a:solidFill>
                  <a:srgbClr val="FFFF00"/>
                </a:solidFill>
              </a:rPr>
              <a:t>Update All Frames in View Controller</a:t>
            </a:r>
            <a:r>
              <a:rPr lang="en-US" sz="1600" dirty="0" smtClean="0"/>
              <a:t>” </a:t>
            </a:r>
            <a:r>
              <a:rPr lang="th-TH" sz="1600" dirty="0" smtClean="0"/>
              <a:t>เพื่อแก้ปัญหา </a:t>
            </a:r>
            <a:r>
              <a:rPr lang="en-US" sz="1600" dirty="0" smtClean="0"/>
              <a:t>Misplace </a:t>
            </a:r>
            <a:r>
              <a:rPr lang="th-TH" sz="1600" dirty="0" smtClean="0"/>
              <a:t>ทุก </a:t>
            </a:r>
            <a:r>
              <a:rPr lang="en-US" sz="1600" dirty="0" smtClean="0"/>
              <a:t>view </a:t>
            </a:r>
            <a:r>
              <a:rPr lang="th-TH" sz="1600" dirty="0" smtClean="0"/>
              <a:t>ใต้ </a:t>
            </a:r>
            <a:r>
              <a:rPr lang="en-US" sz="1600" dirty="0" smtClean="0"/>
              <a:t>view controller </a:t>
            </a:r>
            <a:r>
              <a:rPr lang="th-TH" sz="1600" dirty="0" smtClean="0"/>
              <a:t>นี้ สังเกตุว่าขนาดและตำแหน่งของปุ่มทั้ง </a:t>
            </a:r>
            <a:r>
              <a:rPr lang="en-US" sz="1600" dirty="0" smtClean="0"/>
              <a:t>3 </a:t>
            </a:r>
            <a:r>
              <a:rPr lang="th-TH" sz="1600" dirty="0" smtClean="0"/>
              <a:t>จะถูกต้อง</a:t>
            </a:r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022" y="2129011"/>
            <a:ext cx="3034420" cy="1608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022" y="4346160"/>
            <a:ext cx="3034420" cy="1867963"/>
          </a:xfrm>
          <a:prstGeom prst="rect">
            <a:avLst/>
          </a:prstGeom>
        </p:spPr>
      </p:pic>
      <p:sp>
        <p:nvSpPr>
          <p:cNvPr id="10" name="Slide Number Placeholder 8"/>
          <p:cNvSpPr>
            <a:spLocks noGrp="1"/>
          </p:cNvSpPr>
          <p:nvPr/>
        </p:nvSpPr>
        <p:spPr bwMode="auto">
          <a:xfrm>
            <a:off x="7967663" y="245812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02923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Resolve all Misplace (</a:t>
            </a:r>
            <a:r>
              <a:rPr lang="en-US" sz="4000" dirty="0"/>
              <a:t>4</a:t>
            </a:r>
            <a:r>
              <a:rPr lang="en-US" sz="4000" dirty="0" smtClean="0"/>
              <a:t>/8)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0"/>
            <a:ext cx="5766380" cy="461519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9"/>
            </a:pPr>
            <a:r>
              <a:rPr lang="th-TH" sz="1600" dirty="0" smtClean="0"/>
              <a:t>เพิ่ม </a:t>
            </a:r>
            <a:r>
              <a:rPr lang="en-US" sz="1600" dirty="0" smtClean="0"/>
              <a:t>Table View Controller </a:t>
            </a:r>
            <a:r>
              <a:rPr lang="th-TH" sz="1600" dirty="0" smtClean="0"/>
              <a:t>ลงบน </a:t>
            </a:r>
            <a:r>
              <a:rPr lang="en-US" sz="1600" dirty="0" smtClean="0"/>
              <a:t>storyboard </a:t>
            </a:r>
            <a:r>
              <a:rPr lang="th-TH" sz="1600" dirty="0" smtClean="0"/>
              <a:t>แล้วเพิ่ม </a:t>
            </a:r>
            <a:r>
              <a:rPr lang="en-US" sz="1600" dirty="0" smtClean="0"/>
              <a:t>Label </a:t>
            </a:r>
            <a:r>
              <a:rPr lang="th-TH" sz="1600" dirty="0" smtClean="0"/>
              <a:t>ลงบน </a:t>
            </a:r>
            <a:r>
              <a:rPr lang="en-US" sz="1600" dirty="0" smtClean="0"/>
              <a:t>Cell </a:t>
            </a:r>
            <a:r>
              <a:rPr lang="th-TH" sz="1600" dirty="0" smtClean="0"/>
              <a:t>ของ </a:t>
            </a:r>
            <a:r>
              <a:rPr lang="en-US" sz="1600" dirty="0" smtClean="0"/>
              <a:t>Table </a:t>
            </a:r>
            <a:r>
              <a:rPr lang="th-TH" sz="1600" dirty="0" smtClean="0"/>
              <a:t>ตามรูป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9"/>
            </a:pPr>
            <a:r>
              <a:rPr lang="en-US" sz="1600" dirty="0" smtClean="0"/>
              <a:t>Click </a:t>
            </a:r>
            <a:r>
              <a:rPr lang="th-TH" sz="1600" dirty="0" smtClean="0"/>
              <a:t>ที่ </a:t>
            </a:r>
            <a:r>
              <a:rPr lang="en-US" sz="1600" dirty="0" smtClean="0"/>
              <a:t>cell </a:t>
            </a:r>
            <a:r>
              <a:rPr lang="th-TH" sz="1600" dirty="0" smtClean="0"/>
              <a:t>ของ </a:t>
            </a:r>
            <a:r>
              <a:rPr lang="en-US" sz="1600" dirty="0" smtClean="0"/>
              <a:t>Table View </a:t>
            </a:r>
            <a:r>
              <a:rPr lang="th-TH" sz="1600" dirty="0" smtClean="0"/>
              <a:t>เปิด </a:t>
            </a:r>
            <a:r>
              <a:rPr lang="en-US" sz="1600" dirty="0" smtClean="0"/>
              <a:t>Attributes inspector </a:t>
            </a:r>
            <a:r>
              <a:rPr lang="th-TH" sz="1600" dirty="0" smtClean="0"/>
              <a:t>แล้วกำหนด</a:t>
            </a:r>
            <a:r>
              <a:rPr lang="en-US" sz="1600" dirty="0" smtClean="0"/>
              <a:t> property “Identifier” </a:t>
            </a:r>
            <a:r>
              <a:rPr lang="th-TH" sz="1600" dirty="0" smtClean="0"/>
              <a:t>เป็น </a:t>
            </a:r>
            <a:r>
              <a:rPr lang="en-US" sz="1600" dirty="0" smtClean="0"/>
              <a:t>“Cell”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9"/>
            </a:pPr>
            <a:r>
              <a:rPr lang="th-TH" sz="1600" dirty="0" smtClean="0"/>
              <a:t>สร้าง </a:t>
            </a:r>
            <a:r>
              <a:rPr lang="en-US" sz="1600" dirty="0" smtClean="0"/>
              <a:t>Segue </a:t>
            </a:r>
            <a:r>
              <a:rPr lang="th-TH" sz="1600" dirty="0" smtClean="0"/>
              <a:t>จากปุ่ม </a:t>
            </a:r>
            <a:r>
              <a:rPr lang="en-US" sz="1600" dirty="0" smtClean="0"/>
              <a:t>“Load Game” </a:t>
            </a:r>
            <a:r>
              <a:rPr lang="th-TH" sz="1600" dirty="0" smtClean="0"/>
              <a:t>มายัง </a:t>
            </a:r>
            <a:r>
              <a:rPr lang="en-US" sz="1600" dirty="0" smtClean="0"/>
              <a:t>Table View Controller </a:t>
            </a:r>
            <a:r>
              <a:rPr lang="th-TH" sz="1600" dirty="0" smtClean="0"/>
              <a:t>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ค้างไว้แล้ว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จากปุ่ม </a:t>
            </a:r>
            <a:r>
              <a:rPr lang="en-US" sz="1600" dirty="0" smtClean="0"/>
              <a:t>“Load Game” </a:t>
            </a:r>
            <a:r>
              <a:rPr lang="th-TH" sz="1600" dirty="0" smtClean="0"/>
              <a:t>มายัง </a:t>
            </a:r>
            <a:r>
              <a:rPr lang="en-US" sz="1600" dirty="0" smtClean="0"/>
              <a:t>Table View Controller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“push”</a:t>
            </a:r>
            <a:endParaRPr lang="th-TH" sz="16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9"/>
            </a:pPr>
            <a:r>
              <a:rPr lang="en-US" sz="1600" dirty="0" smtClean="0"/>
              <a:t>Click </a:t>
            </a:r>
            <a:r>
              <a:rPr lang="th-TH" sz="1600" dirty="0" smtClean="0"/>
              <a:t>ที่ </a:t>
            </a:r>
            <a:r>
              <a:rPr lang="en-US" sz="1600" dirty="0" smtClean="0"/>
              <a:t>Segue </a:t>
            </a:r>
            <a:r>
              <a:rPr lang="th-TH" sz="1600" dirty="0" smtClean="0"/>
              <a:t>ใหม่ที่ได้</a:t>
            </a:r>
            <a:r>
              <a:rPr lang="en-US" sz="1600" dirty="0" smtClean="0"/>
              <a:t> </a:t>
            </a:r>
            <a:r>
              <a:rPr lang="th-TH" sz="1600" dirty="0" smtClean="0"/>
              <a:t>เปิด </a:t>
            </a:r>
            <a:r>
              <a:rPr lang="en-US" sz="1600" dirty="0" smtClean="0"/>
              <a:t>Attribute inspector </a:t>
            </a:r>
            <a:r>
              <a:rPr lang="th-TH" sz="1600" dirty="0" smtClean="0"/>
              <a:t>แล้วกำหนด </a:t>
            </a:r>
            <a:r>
              <a:rPr lang="en-US" sz="1600" dirty="0" smtClean="0"/>
              <a:t>“Identifier” </a:t>
            </a:r>
            <a:r>
              <a:rPr lang="th-TH" sz="1600" dirty="0" smtClean="0"/>
              <a:t>เป็น </a:t>
            </a:r>
            <a:r>
              <a:rPr lang="en-US" sz="1600" dirty="0"/>
              <a:t>“</a:t>
            </a:r>
            <a:r>
              <a:rPr lang="en-US" sz="1600" dirty="0" err="1"/>
              <a:t>segueLoadGame</a:t>
            </a:r>
            <a:r>
              <a:rPr lang="en-US" sz="1600" dirty="0" smtClean="0"/>
              <a:t>”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9"/>
            </a:pPr>
            <a:r>
              <a:rPr lang="th-TH" sz="1600" dirty="0" smtClean="0"/>
              <a:t>เปิด </a:t>
            </a:r>
            <a:r>
              <a:rPr lang="en-US" sz="1600" dirty="0" smtClean="0"/>
              <a:t>Finder </a:t>
            </a:r>
            <a:r>
              <a:rPr lang="th-TH" sz="1600" dirty="0" smtClean="0"/>
              <a:t>แล้ว </a:t>
            </a:r>
            <a:r>
              <a:rPr lang="en-US" sz="1600" dirty="0" smtClean="0"/>
              <a:t>browse </a:t>
            </a:r>
            <a:r>
              <a:rPr lang="th-TH" sz="1600" dirty="0" smtClean="0"/>
              <a:t>ไปที่ </a:t>
            </a:r>
            <a:r>
              <a:rPr lang="en-US" sz="1600" dirty="0" smtClean="0"/>
              <a:t>path “../Resources/</a:t>
            </a:r>
            <a:r>
              <a:rPr lang="tr-TR" sz="1600" dirty="0"/>
              <a:t>Day5 - </a:t>
            </a:r>
            <a:r>
              <a:rPr lang="tr-TR" sz="1600" dirty="0" smtClean="0"/>
              <a:t>Lab16/</a:t>
            </a:r>
            <a:r>
              <a:rPr lang="en-US" sz="1600" dirty="0" smtClean="0"/>
              <a:t>” </a:t>
            </a:r>
            <a:r>
              <a:rPr lang="th-TH" sz="1600" dirty="0" smtClean="0"/>
              <a:t>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ไฟล์ทั้งหมด </a:t>
            </a:r>
            <a:r>
              <a:rPr lang="en-US" sz="1600" dirty="0" smtClean="0"/>
              <a:t>(</a:t>
            </a:r>
            <a:r>
              <a:rPr lang="th-TH" sz="1600" dirty="0" smtClean="0"/>
              <a:t>ยกเว้นรูป </a:t>
            </a:r>
            <a:r>
              <a:rPr lang="en-US" sz="1600" dirty="0" smtClean="0"/>
              <a:t>.</a:t>
            </a:r>
            <a:r>
              <a:rPr lang="en-US" sz="1600" dirty="0" err="1" smtClean="0"/>
              <a:t>png</a:t>
            </a:r>
            <a:r>
              <a:rPr lang="en-US" sz="1600" dirty="0" smtClean="0"/>
              <a:t>) </a:t>
            </a:r>
            <a:r>
              <a:rPr lang="th-TH" sz="1600" dirty="0" smtClean="0"/>
              <a:t>มา </a:t>
            </a:r>
            <a:r>
              <a:rPr lang="en-US" sz="1600" dirty="0" smtClean="0"/>
              <a:t>drop </a:t>
            </a:r>
            <a:r>
              <a:rPr lang="th-TH" sz="1600" dirty="0" smtClean="0"/>
              <a:t>ลงบน </a:t>
            </a:r>
            <a:r>
              <a:rPr lang="en-US" sz="1600" dirty="0" smtClean="0"/>
              <a:t>project </a:t>
            </a:r>
            <a:r>
              <a:rPr lang="th-TH" sz="1600" dirty="0" smtClean="0"/>
              <a:t>ใน </a:t>
            </a:r>
            <a:r>
              <a:rPr lang="en-US" sz="1600" dirty="0" smtClean="0"/>
              <a:t>Project Navigation</a:t>
            </a:r>
          </a:p>
        </p:txBody>
      </p:sp>
      <p:sp>
        <p:nvSpPr>
          <p:cNvPr id="10" name="Slide Number Placeholder 8"/>
          <p:cNvSpPr>
            <a:spLocks noGrp="1"/>
          </p:cNvSpPr>
          <p:nvPr/>
        </p:nvSpPr>
        <p:spPr bwMode="auto">
          <a:xfrm>
            <a:off x="7967663" y="245812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181" y="1869140"/>
            <a:ext cx="2445757" cy="4329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281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Resolve all Misplace (5/8)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554524"/>
            <a:ext cx="7770812" cy="499053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14"/>
            </a:pPr>
            <a:r>
              <a:rPr lang="en-US" sz="1450" dirty="0"/>
              <a:t>Click </a:t>
            </a:r>
            <a:r>
              <a:rPr lang="th-TH" sz="1450" dirty="0"/>
              <a:t>ที่ </a:t>
            </a:r>
            <a:r>
              <a:rPr lang="en-US" sz="1450" dirty="0"/>
              <a:t>Table </a:t>
            </a:r>
            <a:r>
              <a:rPr lang="en-US" sz="1450" dirty="0" smtClean="0"/>
              <a:t>View Controller </a:t>
            </a:r>
            <a:r>
              <a:rPr lang="th-TH" sz="1450" dirty="0"/>
              <a:t>เปิด </a:t>
            </a:r>
            <a:r>
              <a:rPr lang="en-US" sz="1450" dirty="0"/>
              <a:t>Identity Inspector </a:t>
            </a:r>
            <a:r>
              <a:rPr lang="th-TH" sz="1450" dirty="0" smtClean="0"/>
              <a:t>ใน </a:t>
            </a:r>
            <a:r>
              <a:rPr lang="en-US" sz="1450" dirty="0" smtClean="0"/>
              <a:t>Inspector Pane </a:t>
            </a:r>
            <a:r>
              <a:rPr lang="th-TH" sz="1450" dirty="0" smtClean="0"/>
              <a:t>แล้ว</a:t>
            </a:r>
            <a:r>
              <a:rPr lang="th-TH" sz="1450" dirty="0"/>
              <a:t>เปลี่ยน </a:t>
            </a:r>
            <a:r>
              <a:rPr lang="en-US" sz="1450" dirty="0"/>
              <a:t>class </a:t>
            </a:r>
            <a:r>
              <a:rPr lang="th-TH" sz="1450" dirty="0"/>
              <a:t>ของ </a:t>
            </a:r>
            <a:r>
              <a:rPr lang="en-US" sz="1450" dirty="0"/>
              <a:t>Table View </a:t>
            </a:r>
            <a:r>
              <a:rPr lang="th-TH" sz="1450" dirty="0"/>
              <a:t>เป็น </a:t>
            </a:r>
            <a:r>
              <a:rPr lang="en-US" sz="1450" dirty="0"/>
              <a:t>“</a:t>
            </a:r>
            <a:r>
              <a:rPr lang="en-US" sz="1450" dirty="0" err="1"/>
              <a:t>LoadGameTableViewController</a:t>
            </a:r>
            <a:r>
              <a:rPr lang="en-US" sz="1450" dirty="0" smtClean="0"/>
              <a:t>”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14"/>
            </a:pPr>
            <a:r>
              <a:rPr lang="en-US" sz="1450" dirty="0" smtClean="0"/>
              <a:t>Click </a:t>
            </a:r>
            <a:r>
              <a:rPr lang="th-TH" sz="1450" dirty="0" smtClean="0"/>
              <a:t>ที่ </a:t>
            </a:r>
            <a:r>
              <a:rPr lang="en-US" sz="1450" dirty="0" smtClean="0"/>
              <a:t>Cell </a:t>
            </a:r>
            <a:r>
              <a:rPr lang="th-TH" sz="1450" dirty="0" smtClean="0"/>
              <a:t>ของ </a:t>
            </a:r>
            <a:r>
              <a:rPr lang="en-US" sz="1450" dirty="0" smtClean="0"/>
              <a:t>Table View </a:t>
            </a:r>
            <a:r>
              <a:rPr lang="th-TH" sz="1450" dirty="0" smtClean="0"/>
              <a:t>แล้วเปิด </a:t>
            </a:r>
            <a:r>
              <a:rPr lang="en-US" sz="1450" dirty="0"/>
              <a:t>Identity </a:t>
            </a:r>
            <a:r>
              <a:rPr lang="en-US" sz="1450" dirty="0" smtClean="0"/>
              <a:t>Inspector</a:t>
            </a:r>
            <a:r>
              <a:rPr lang="th-TH" sz="1450" dirty="0" smtClean="0"/>
              <a:t> ใน </a:t>
            </a:r>
            <a:r>
              <a:rPr lang="en-US" sz="1450" dirty="0"/>
              <a:t>I</a:t>
            </a:r>
            <a:r>
              <a:rPr lang="en-US" sz="1450" dirty="0" smtClean="0"/>
              <a:t>nspector Pane </a:t>
            </a:r>
            <a:r>
              <a:rPr lang="th-TH" sz="1450" dirty="0" smtClean="0"/>
              <a:t>แล้วเปลี่ยน </a:t>
            </a:r>
            <a:r>
              <a:rPr lang="en-US" sz="1450" dirty="0" smtClean="0"/>
              <a:t>class </a:t>
            </a:r>
            <a:r>
              <a:rPr lang="th-TH" sz="1450" dirty="0" smtClean="0"/>
              <a:t>ของ </a:t>
            </a:r>
            <a:r>
              <a:rPr lang="en-US" sz="1450" dirty="0" smtClean="0"/>
              <a:t>Cell </a:t>
            </a:r>
            <a:r>
              <a:rPr lang="th-TH" sz="1450" dirty="0" smtClean="0"/>
              <a:t>เป็น </a:t>
            </a:r>
            <a:r>
              <a:rPr lang="en-US" sz="1450" dirty="0" smtClean="0"/>
              <a:t>“</a:t>
            </a:r>
            <a:r>
              <a:rPr lang="en-US" sz="1450" dirty="0" err="1" smtClean="0"/>
              <a:t>LoadGameCell</a:t>
            </a:r>
            <a:r>
              <a:rPr lang="en-US" sz="1450" dirty="0" smtClean="0"/>
              <a:t>”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14"/>
            </a:pPr>
            <a:r>
              <a:rPr lang="th-TH" sz="1450" dirty="0" smtClean="0"/>
              <a:t>เปลี่ยน </a:t>
            </a:r>
            <a:r>
              <a:rPr lang="en-US" sz="1450" dirty="0" smtClean="0"/>
              <a:t>editor mode </a:t>
            </a:r>
            <a:r>
              <a:rPr lang="th-TH" sz="1450" dirty="0" smtClean="0"/>
              <a:t>เป็น </a:t>
            </a:r>
            <a:r>
              <a:rPr lang="en-US" sz="1450" dirty="0" smtClean="0"/>
              <a:t>Assistant editor </a:t>
            </a:r>
            <a:r>
              <a:rPr lang="th-TH" sz="1450" dirty="0" smtClean="0"/>
              <a:t>โดยให้ </a:t>
            </a:r>
            <a:r>
              <a:rPr lang="en-US" sz="1450" dirty="0" smtClean="0"/>
              <a:t>code </a:t>
            </a:r>
            <a:r>
              <a:rPr lang="th-TH" sz="1450" dirty="0" smtClean="0"/>
              <a:t>ด้านขวาเป็นไฟล์ </a:t>
            </a:r>
            <a:r>
              <a:rPr lang="en-US" sz="1450" dirty="0" smtClean="0"/>
              <a:t>“</a:t>
            </a:r>
            <a:r>
              <a:rPr lang="en-US" sz="1450" dirty="0" err="1"/>
              <a:t>LoadGameCell.h</a:t>
            </a:r>
            <a:r>
              <a:rPr lang="en-US" sz="1450" dirty="0" smtClean="0"/>
              <a:t>” </a:t>
            </a:r>
            <a:r>
              <a:rPr lang="th-TH" sz="1450" dirty="0" smtClean="0"/>
              <a:t>แล้วผูก </a:t>
            </a:r>
            <a:r>
              <a:rPr lang="en-US" sz="1450" dirty="0" smtClean="0"/>
              <a:t>delegate </a:t>
            </a:r>
            <a:r>
              <a:rPr lang="th-TH" sz="1450" dirty="0" smtClean="0"/>
              <a:t>ของ </a:t>
            </a:r>
            <a:r>
              <a:rPr lang="en-US" sz="1450" dirty="0" smtClean="0"/>
              <a:t>label </a:t>
            </a:r>
            <a:r>
              <a:rPr lang="th-TH" sz="1450" dirty="0" smtClean="0"/>
              <a:t>บน </a:t>
            </a:r>
            <a:r>
              <a:rPr lang="en-US" sz="1450" dirty="0" smtClean="0"/>
              <a:t>Cell </a:t>
            </a:r>
            <a:r>
              <a:rPr lang="th-TH" sz="1450" dirty="0" smtClean="0"/>
              <a:t>ไปยัง </a:t>
            </a:r>
            <a:r>
              <a:rPr lang="en-US" sz="1450" dirty="0" smtClean="0"/>
              <a:t>property “</a:t>
            </a:r>
            <a:r>
              <a:rPr lang="en-US" sz="1450" dirty="0" err="1" smtClean="0"/>
              <a:t>txtDate</a:t>
            </a:r>
            <a:r>
              <a:rPr lang="en-US" sz="1450" dirty="0" smtClean="0"/>
              <a:t>” </a:t>
            </a:r>
            <a:r>
              <a:rPr lang="th-TH" sz="1450" dirty="0" smtClean="0"/>
              <a:t>และ </a:t>
            </a:r>
            <a:r>
              <a:rPr lang="en-US" sz="1450" dirty="0" smtClean="0"/>
              <a:t>“</a:t>
            </a:r>
            <a:r>
              <a:rPr lang="en-US" sz="1450" dirty="0" err="1" smtClean="0"/>
              <a:t>txtSaveDetail</a:t>
            </a:r>
            <a:r>
              <a:rPr lang="en-US" sz="1450" dirty="0" smtClean="0"/>
              <a:t>” </a:t>
            </a:r>
            <a:r>
              <a:rPr lang="th-TH" sz="1450" dirty="0" smtClean="0"/>
              <a:t>ที่มีอยู่แล้ว</a:t>
            </a:r>
            <a:endParaRPr lang="en-US" sz="145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14"/>
            </a:pPr>
            <a:endParaRPr lang="en-US" sz="1450" dirty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14"/>
            </a:pPr>
            <a:endParaRPr lang="en-US" sz="145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14"/>
            </a:pPr>
            <a:endParaRPr lang="en-US" sz="1450" dirty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14"/>
            </a:pPr>
            <a:endParaRPr lang="en-US" sz="145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14"/>
            </a:pPr>
            <a:r>
              <a:rPr lang="en-US" sz="1450" dirty="0" smtClean="0"/>
              <a:t>Run </a:t>
            </a:r>
            <a:r>
              <a:rPr lang="th-TH" sz="1450" dirty="0" smtClean="0"/>
              <a:t>โปรแกรมแล้วเปิดไปที่ </a:t>
            </a:r>
            <a:r>
              <a:rPr lang="en-US" sz="1450" dirty="0" smtClean="0"/>
              <a:t>Load View </a:t>
            </a:r>
            <a:r>
              <a:rPr lang="th-TH" sz="1450" dirty="0" smtClean="0"/>
              <a:t>จะเห็นว่าข้อความบน </a:t>
            </a:r>
            <a:r>
              <a:rPr lang="en-US" sz="1450" dirty="0" smtClean="0"/>
              <a:t>label </a:t>
            </a:r>
            <a:r>
              <a:rPr lang="th-TH" sz="1450" dirty="0" smtClean="0"/>
              <a:t/>
            </a:r>
            <a:br>
              <a:rPr lang="th-TH" sz="1450" dirty="0" smtClean="0"/>
            </a:br>
            <a:r>
              <a:rPr lang="th-TH" sz="1450" dirty="0" smtClean="0"/>
              <a:t>ถูกตัดออกไปโดยที่ขนาดของ </a:t>
            </a:r>
            <a:r>
              <a:rPr lang="en-US" sz="1450" dirty="0" smtClean="0"/>
              <a:t>Label </a:t>
            </a:r>
            <a:r>
              <a:rPr lang="th-TH" sz="1450" dirty="0" smtClean="0"/>
              <a:t>ไม่ขยายตาม</a:t>
            </a:r>
            <a:endParaRPr lang="en-US" sz="1450" dirty="0"/>
          </a:p>
        </p:txBody>
      </p:sp>
      <p:sp>
        <p:nvSpPr>
          <p:cNvPr id="10" name="Slide Number Placeholder 8"/>
          <p:cNvSpPr>
            <a:spLocks noGrp="1"/>
          </p:cNvSpPr>
          <p:nvPr/>
        </p:nvSpPr>
        <p:spPr bwMode="auto">
          <a:xfrm>
            <a:off x="7967663" y="245812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22" y="3788888"/>
            <a:ext cx="4068370" cy="1739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292" y="5767177"/>
            <a:ext cx="1949468" cy="86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6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Resolve all Misplace (6/8)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0"/>
            <a:ext cx="4708724" cy="4514053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18"/>
            </a:pPr>
            <a:r>
              <a:rPr lang="th-TH" sz="1600" dirty="0" smtClean="0"/>
              <a:t>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ค้างไว้ 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 </a:t>
            </a:r>
            <a:r>
              <a:rPr lang="en-US" sz="1600" dirty="0" smtClean="0"/>
              <a:t>label “Date” </a:t>
            </a:r>
            <a:r>
              <a:rPr lang="th-TH" sz="1600" dirty="0" smtClean="0"/>
              <a:t>ไปยังขอบด้านซ้ายระหว่าง </a:t>
            </a:r>
            <a:r>
              <a:rPr lang="en-US" sz="1600" dirty="0" smtClean="0"/>
              <a:t>Label </a:t>
            </a:r>
            <a:r>
              <a:rPr lang="th-TH" sz="1600" dirty="0" smtClean="0"/>
              <a:t>และขอบของ </a:t>
            </a:r>
            <a:r>
              <a:rPr lang="en-US" sz="1600" dirty="0" smtClean="0"/>
              <a:t>cell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“Leading Space to Container”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th-TH" sz="1600" dirty="0" smtClean="0"/>
              <a:t>สังเกตุว่า ที่มุมขวาบนของ</a:t>
            </a:r>
            <a:r>
              <a:rPr lang="en-US" sz="1600" dirty="0" smtClean="0"/>
              <a:t> editor </a:t>
            </a:r>
            <a:r>
              <a:rPr lang="th-TH" sz="1600" dirty="0" smtClean="0"/>
              <a:t>ใน </a:t>
            </a:r>
            <a:r>
              <a:rPr lang="en-US" sz="1600" dirty="0" smtClean="0"/>
              <a:t>Interface Builder </a:t>
            </a:r>
            <a:r>
              <a:rPr lang="th-TH" sz="1600" dirty="0" smtClean="0"/>
              <a:t> จะมีเครื่องหมายสามเหลี่ยมสีเหลือง ถ้า </a:t>
            </a:r>
            <a:r>
              <a:rPr lang="en-US" sz="1600" dirty="0" smtClean="0"/>
              <a:t>click </a:t>
            </a:r>
            <a:r>
              <a:rPr lang="th-TH" sz="1600" dirty="0" smtClean="0"/>
              <a:t>ดูจะเห็นข้อความที่บอกว่า มีอะไรไม่ถูกต้อง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18"/>
            </a:pPr>
            <a:r>
              <a:rPr lang="en-US" sz="1600" dirty="0" smtClean="0"/>
              <a:t>Click </a:t>
            </a:r>
            <a:r>
              <a:rPr lang="th-TH" sz="1600" dirty="0" smtClean="0"/>
              <a:t>ที่ </a:t>
            </a:r>
            <a:r>
              <a:rPr lang="en-US" sz="1600" dirty="0" smtClean="0"/>
              <a:t>label “Date” </a:t>
            </a:r>
            <a:r>
              <a:rPr lang="th-TH" sz="1600" dirty="0" smtClean="0"/>
              <a:t>แล้ว</a:t>
            </a:r>
            <a:r>
              <a:rPr lang="en-US" sz="1600" dirty="0" smtClean="0"/>
              <a:t> click </a:t>
            </a:r>
            <a:r>
              <a:rPr lang="th-TH" sz="1600" dirty="0" smtClean="0"/>
              <a:t>ที่ปุ่ม </a:t>
            </a:r>
            <a:r>
              <a:rPr lang="en-US" sz="1600" dirty="0" smtClean="0"/>
              <a:t>“Resolve Autolayout Issues”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“Add Missing Constraints in Load Game Cell”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18"/>
            </a:pPr>
            <a:r>
              <a:rPr lang="en-US" sz="1600" dirty="0" smtClean="0"/>
              <a:t>Run </a:t>
            </a:r>
            <a:r>
              <a:rPr lang="th-TH" sz="1600" dirty="0" smtClean="0"/>
              <a:t>โปรแกรม สังเกตุว่า </a:t>
            </a:r>
            <a:r>
              <a:rPr lang="en-US" sz="1600" dirty="0" smtClean="0"/>
              <a:t>Label </a:t>
            </a:r>
            <a:r>
              <a:rPr lang="th-TH" sz="1600" dirty="0" smtClean="0"/>
              <a:t>ของ </a:t>
            </a:r>
            <a:r>
              <a:rPr lang="en-US" sz="1600" dirty="0" smtClean="0"/>
              <a:t>Date </a:t>
            </a:r>
            <a:r>
              <a:rPr lang="th-TH" sz="1600" dirty="0" smtClean="0"/>
              <a:t>ไม่ถูกตัดแล้ว แต่ </a:t>
            </a:r>
            <a:r>
              <a:rPr lang="en-US" sz="1600" dirty="0" smtClean="0"/>
              <a:t>Label “Saved Detail” </a:t>
            </a:r>
            <a:r>
              <a:rPr lang="th-TH" sz="1600" dirty="0" smtClean="0"/>
              <a:t>ยาวตกขอบ</a:t>
            </a:r>
            <a:endParaRPr lang="en-US" sz="1600" dirty="0"/>
          </a:p>
        </p:txBody>
      </p:sp>
      <p:sp>
        <p:nvSpPr>
          <p:cNvPr id="10" name="Slide Number Placeholder 8"/>
          <p:cNvSpPr>
            <a:spLocks noGrp="1"/>
          </p:cNvSpPr>
          <p:nvPr/>
        </p:nvSpPr>
        <p:spPr bwMode="auto">
          <a:xfrm>
            <a:off x="7967663" y="245812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843" y="1730561"/>
            <a:ext cx="3010470" cy="10629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555" y="3030226"/>
            <a:ext cx="3253383" cy="659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516" y="4795541"/>
            <a:ext cx="2516075" cy="186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911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Resolve all Misplace (7/8)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69140"/>
            <a:ext cx="4708724" cy="4765442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21"/>
            </a:pPr>
            <a:r>
              <a:rPr lang="th-TH" sz="1600" dirty="0" smtClean="0"/>
              <a:t>เพิ่ม </a:t>
            </a:r>
            <a:r>
              <a:rPr lang="en-US" sz="1600" dirty="0" smtClean="0"/>
              <a:t>padding </a:t>
            </a:r>
            <a:r>
              <a:rPr lang="th-TH" sz="1600" dirty="0" smtClean="0"/>
              <a:t>ของ </a:t>
            </a:r>
            <a:r>
              <a:rPr lang="en-US" sz="1600" dirty="0" smtClean="0"/>
              <a:t>label “Saved Detail” </a:t>
            </a:r>
            <a:r>
              <a:rPr lang="th-TH" sz="1600" dirty="0" smtClean="0"/>
              <a:t>กับขอบขวาเพื่อ </a:t>
            </a:r>
            <a:r>
              <a:rPr lang="en-US" sz="1600" dirty="0" smtClean="0"/>
              <a:t>label </a:t>
            </a:r>
            <a:r>
              <a:rPr lang="th-TH" sz="1600" dirty="0" smtClean="0"/>
              <a:t>ถูกตัดถ้า </a:t>
            </a:r>
            <a:r>
              <a:rPr lang="en-US" sz="1600" dirty="0" smtClean="0"/>
              <a:t>content </a:t>
            </a:r>
            <a:r>
              <a:rPr lang="th-TH" sz="1600" dirty="0" smtClean="0"/>
              <a:t>ยาวเกินไป โดยกด </a:t>
            </a:r>
            <a:r>
              <a:rPr lang="en-US" sz="1600" dirty="0" smtClean="0"/>
              <a:t>control </a:t>
            </a:r>
            <a:r>
              <a:rPr lang="th-TH" sz="1600" dirty="0" smtClean="0"/>
              <a:t>แล้ว </a:t>
            </a:r>
            <a:r>
              <a:rPr lang="en-US" sz="1600" dirty="0" smtClean="0"/>
              <a:t>drag </a:t>
            </a:r>
            <a:r>
              <a:rPr lang="th-TH" sz="1600" dirty="0" smtClean="0"/>
              <a:t>จาก </a:t>
            </a:r>
            <a:r>
              <a:rPr lang="en-US" sz="1600" dirty="0" smtClean="0"/>
              <a:t>Saved Detail </a:t>
            </a:r>
            <a:r>
              <a:rPr lang="th-TH" sz="1600" dirty="0" smtClean="0"/>
              <a:t>ไปยังพื้นที่ว่างด้านขวาของ </a:t>
            </a:r>
            <a:r>
              <a:rPr lang="en-US" sz="1600" dirty="0" smtClean="0"/>
              <a:t>label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“Trailing Space to Container” 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th-TH" sz="1600" dirty="0" smtClean="0"/>
              <a:t>ถ้า </a:t>
            </a:r>
            <a:r>
              <a:rPr lang="en-US" sz="1600" dirty="0" smtClean="0"/>
              <a:t>Run </a:t>
            </a:r>
            <a:r>
              <a:rPr lang="th-TH" sz="1600" dirty="0" smtClean="0"/>
              <a:t>ตอนนี้จะเห็นว่า </a:t>
            </a:r>
            <a:r>
              <a:rPr lang="en-US" sz="1600" dirty="0" smtClean="0"/>
              <a:t>Save Detail </a:t>
            </a:r>
            <a:r>
              <a:rPr lang="th-TH" sz="1600" dirty="0" smtClean="0"/>
              <a:t>โดนตัดแล้วแต่ข้อความสั้นเกินไป</a:t>
            </a:r>
            <a:r>
              <a:rPr lang="en-US" sz="1600" dirty="0" smtClean="0"/>
              <a:t> </a:t>
            </a:r>
            <a:r>
              <a:rPr lang="th-TH" sz="1600" dirty="0" smtClean="0"/>
              <a:t>นั่นเป็นเพราะ </a:t>
            </a:r>
            <a:r>
              <a:rPr lang="en-US" sz="1600" dirty="0" smtClean="0"/>
              <a:t>Interface Builder </a:t>
            </a:r>
            <a:r>
              <a:rPr lang="th-TH" sz="1600" dirty="0" smtClean="0"/>
              <a:t>จะกำหนดค่าโดยดูจาก </a:t>
            </a:r>
            <a:r>
              <a:rPr lang="en-US" sz="1600" dirty="0" smtClean="0"/>
              <a:t>frame </a:t>
            </a:r>
            <a:r>
              <a:rPr lang="th-TH" sz="1600" dirty="0" smtClean="0"/>
              <a:t>ที่เรา </a:t>
            </a:r>
            <a:r>
              <a:rPr lang="en-US" sz="1600" dirty="0" smtClean="0"/>
              <a:t>design </a:t>
            </a:r>
            <a:r>
              <a:rPr lang="th-TH" sz="1600" dirty="0" smtClean="0"/>
              <a:t>ไว้ ทำให้ขนาดของ </a:t>
            </a:r>
            <a:r>
              <a:rPr lang="en-US" sz="1600" dirty="0" smtClean="0"/>
              <a:t>constraint </a:t>
            </a:r>
            <a:r>
              <a:rPr lang="th-TH" sz="1600" dirty="0" smtClean="0"/>
              <a:t>มากเกินไป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21"/>
            </a:pPr>
            <a:r>
              <a:rPr lang="en-US" sz="1600" dirty="0" smtClean="0"/>
              <a:t>Double click </a:t>
            </a:r>
            <a:r>
              <a:rPr lang="th-TH" sz="1600" dirty="0" smtClean="0"/>
              <a:t>ที่ </a:t>
            </a:r>
            <a:r>
              <a:rPr lang="en-US" sz="1600" dirty="0" smtClean="0"/>
              <a:t>Horizontal constraint </a:t>
            </a:r>
            <a:r>
              <a:rPr lang="th-TH" sz="1600" dirty="0" smtClean="0"/>
              <a:t>แล้วกำหนดค่า </a:t>
            </a:r>
            <a:r>
              <a:rPr lang="en-US" sz="1600" dirty="0" smtClean="0"/>
              <a:t>Constraint </a:t>
            </a:r>
            <a:r>
              <a:rPr lang="th-TH" sz="1600" dirty="0" smtClean="0"/>
              <a:t>เป็น </a:t>
            </a:r>
            <a:r>
              <a:rPr lang="en-US" sz="1600" dirty="0"/>
              <a:t>2</a:t>
            </a:r>
            <a:r>
              <a:rPr lang="en-US" sz="1600" dirty="0" smtClean="0"/>
              <a:t>0 </a:t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th-TH" sz="1600" dirty="0" smtClean="0"/>
              <a:t>เมื่อกำหนดค่าเป็น </a:t>
            </a:r>
            <a:r>
              <a:rPr lang="en-US" sz="1600" dirty="0" smtClean="0"/>
              <a:t>20 Autolayout </a:t>
            </a:r>
            <a:r>
              <a:rPr lang="th-TH" sz="1600" dirty="0" smtClean="0"/>
              <a:t>จะปรับ </a:t>
            </a:r>
            <a:r>
              <a:rPr lang="en-US" sz="1600" dirty="0" smtClean="0"/>
              <a:t>padding </a:t>
            </a:r>
            <a:r>
              <a:rPr lang="th-TH" sz="1600" dirty="0" smtClean="0"/>
              <a:t>ตามรูป แต่ก็จะเกิดปัญหา </a:t>
            </a:r>
            <a:r>
              <a:rPr lang="en-US" sz="1600" dirty="0" smtClean="0"/>
              <a:t>Ambiguous </a:t>
            </a:r>
            <a:r>
              <a:rPr lang="th-TH" sz="1600" dirty="0" smtClean="0"/>
              <a:t>ตามมา เพราะ </a:t>
            </a:r>
            <a:r>
              <a:rPr lang="en-US" sz="1600" dirty="0" smtClean="0"/>
              <a:t>Interface Builder </a:t>
            </a:r>
            <a:r>
              <a:rPr lang="th-TH" sz="1600" dirty="0" smtClean="0"/>
              <a:t>ไม่รู้ว่า ถ้า </a:t>
            </a:r>
            <a:r>
              <a:rPr lang="en-US" sz="1600" dirty="0" smtClean="0"/>
              <a:t>label 2 </a:t>
            </a:r>
            <a:r>
              <a:rPr lang="th-TH" sz="1600" dirty="0" smtClean="0"/>
              <a:t>ตัวเกิดมี </a:t>
            </a:r>
            <a:r>
              <a:rPr lang="en-US" sz="1600" dirty="0" smtClean="0"/>
              <a:t>content </a:t>
            </a:r>
            <a:r>
              <a:rPr lang="th-TH" sz="1600" dirty="0" smtClean="0"/>
              <a:t>เกินทั้งคู่ จะเอาตัวไหนเป็นหลัก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0" name="Slide Number Placeholder 8"/>
          <p:cNvSpPr>
            <a:spLocks noGrp="1"/>
          </p:cNvSpPr>
          <p:nvPr/>
        </p:nvSpPr>
        <p:spPr bwMode="auto">
          <a:xfrm>
            <a:off x="7967663" y="245812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352" y="1869140"/>
            <a:ext cx="3480586" cy="1154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05" y="3385805"/>
            <a:ext cx="2907768" cy="8986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817" y="4521740"/>
            <a:ext cx="2588796" cy="8985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540" y="5725726"/>
            <a:ext cx="2535073" cy="6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5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</a:t>
            </a:r>
            <a:r>
              <a:rPr lang="en-US" dirty="0" smtClean="0"/>
              <a:t>vs. </a:t>
            </a:r>
            <a:r>
              <a:rPr lang="en-US" dirty="0"/>
              <a:t>Pixels in iOS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850" y="2324843"/>
            <a:ext cx="6082298" cy="2592980"/>
          </a:xfrm>
          <a:prstGeom prst="rect">
            <a:avLst/>
          </a:prstGeom>
        </p:spPr>
      </p:pic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53479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Task : Resolve all Misplace (8/8)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3101694"/>
            <a:ext cx="7770812" cy="3495022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 startAt="23"/>
            </a:pPr>
            <a:r>
              <a:rPr lang="th-TH" sz="1600" dirty="0" smtClean="0"/>
              <a:t>ที่ </a:t>
            </a:r>
            <a:r>
              <a:rPr lang="en-US" sz="1600" dirty="0" smtClean="0"/>
              <a:t>Document Outline </a:t>
            </a:r>
            <a:r>
              <a:rPr lang="th-TH" sz="1600" dirty="0" smtClean="0"/>
              <a:t>จะสังเกตุว่ามี </a:t>
            </a:r>
            <a:r>
              <a:rPr lang="en-US" sz="1600" dirty="0" smtClean="0"/>
              <a:t>icon </a:t>
            </a:r>
            <a:r>
              <a:rPr lang="th-TH" sz="1600" dirty="0" smtClean="0"/>
              <a:t>สีแดงอยู่ ถ้า </a:t>
            </a:r>
            <a:r>
              <a:rPr lang="en-US" sz="1600" dirty="0" smtClean="0"/>
              <a:t>click </a:t>
            </a:r>
            <a:r>
              <a:rPr lang="th-TH" sz="1600" dirty="0" smtClean="0"/>
              <a:t>ที่ </a:t>
            </a:r>
            <a:r>
              <a:rPr lang="en-US" sz="1600" dirty="0" smtClean="0"/>
              <a:t>icon </a:t>
            </a:r>
            <a:r>
              <a:rPr lang="th-TH" sz="1600" dirty="0" smtClean="0"/>
              <a:t>สีแดง </a:t>
            </a:r>
            <a:r>
              <a:rPr lang="en-US" sz="1600" dirty="0" smtClean="0"/>
              <a:t>Interface Builder </a:t>
            </a:r>
            <a:r>
              <a:rPr lang="th-TH" sz="1600" dirty="0" smtClean="0"/>
              <a:t>จะแสดง </a:t>
            </a:r>
            <a:r>
              <a:rPr lang="en-US" sz="1600" dirty="0" smtClean="0"/>
              <a:t>error </a:t>
            </a:r>
            <a:r>
              <a:rPr lang="th-TH" sz="1600" dirty="0" smtClean="0"/>
              <a:t>ให้เห็น พร้อมทั้ง </a:t>
            </a:r>
            <a:r>
              <a:rPr lang="en-US" sz="1600" dirty="0" smtClean="0"/>
              <a:t>hint </a:t>
            </a:r>
            <a:r>
              <a:rPr lang="th-TH" sz="1600" dirty="0" smtClean="0"/>
              <a:t>และ </a:t>
            </a:r>
            <a:r>
              <a:rPr lang="en-US" sz="1600" dirty="0" smtClean="0"/>
              <a:t>resolve guideline </a:t>
            </a:r>
            <a:r>
              <a:rPr lang="th-TH" sz="1600" dirty="0" smtClean="0"/>
              <a:t>ให้เห็น ซึ่งในตัวอย่างเป็นเพราะ </a:t>
            </a:r>
            <a:r>
              <a:rPr lang="en-US" sz="1600" dirty="0" smtClean="0"/>
              <a:t>Label </a:t>
            </a:r>
            <a:r>
              <a:rPr lang="th-TH" sz="1600" dirty="0" smtClean="0"/>
              <a:t>ทั้ง </a:t>
            </a:r>
            <a:r>
              <a:rPr lang="en-US" sz="1600" dirty="0" smtClean="0"/>
              <a:t>2 </a:t>
            </a:r>
            <a:r>
              <a:rPr lang="th-TH" sz="1600" dirty="0" smtClean="0"/>
              <a:t>ตัวมีค่า </a:t>
            </a:r>
            <a:r>
              <a:rPr lang="en-US" sz="1600" dirty="0" smtClean="0"/>
              <a:t>“content hugging” </a:t>
            </a:r>
            <a:r>
              <a:rPr lang="th-TH" sz="1600" dirty="0" smtClean="0"/>
              <a:t>เท่ากัน</a:t>
            </a:r>
            <a:endParaRPr lang="en-US" sz="16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23"/>
            </a:pPr>
            <a:r>
              <a:rPr lang="en-US" sz="1600" dirty="0" smtClean="0"/>
              <a:t>Click </a:t>
            </a:r>
            <a:r>
              <a:rPr lang="th-TH" sz="1600" dirty="0" smtClean="0"/>
              <a:t>ที่ </a:t>
            </a:r>
            <a:r>
              <a:rPr lang="en-US" sz="1600" dirty="0" smtClean="0"/>
              <a:t>icon </a:t>
            </a:r>
            <a:r>
              <a:rPr lang="th-TH" sz="1600" dirty="0" smtClean="0"/>
              <a:t>สีแดงในหน้าที่ </a:t>
            </a:r>
            <a:r>
              <a:rPr lang="en-US" sz="1600" dirty="0" smtClean="0"/>
              <a:t>2 </a:t>
            </a:r>
            <a:r>
              <a:rPr lang="th-TH" sz="1600" dirty="0" smtClean="0"/>
              <a:t>แล้วเลือก </a:t>
            </a:r>
            <a:r>
              <a:rPr lang="en-US" sz="1600" dirty="0" smtClean="0"/>
              <a:t>“Change Priority”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 startAt="23"/>
            </a:pPr>
            <a:endParaRPr lang="en-US" sz="1600" dirty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23"/>
            </a:pPr>
            <a:endParaRPr lang="en-US" sz="1600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23"/>
            </a:pPr>
            <a:endParaRPr lang="en-US" sz="1600" dirty="0"/>
          </a:p>
          <a:p>
            <a:pPr marL="457200" indent="-457200">
              <a:lnSpc>
                <a:spcPct val="110000"/>
              </a:lnSpc>
              <a:buFont typeface="+mj-lt"/>
              <a:buAutoNum type="arabicPeriod" startAt="23"/>
            </a:pPr>
            <a:r>
              <a:rPr lang="en-US" sz="1600" dirty="0" smtClean="0"/>
              <a:t>Run </a:t>
            </a:r>
            <a:r>
              <a:rPr lang="th-TH" sz="1600" dirty="0" smtClean="0"/>
              <a:t>โปรแกรมเพื่อดูผลลัพธ์</a:t>
            </a:r>
            <a:endParaRPr lang="en-US" sz="1600" dirty="0" smtClean="0"/>
          </a:p>
        </p:txBody>
      </p:sp>
      <p:sp>
        <p:nvSpPr>
          <p:cNvPr id="10" name="Slide Number Placeholder 8"/>
          <p:cNvSpPr>
            <a:spLocks noGrp="1"/>
          </p:cNvSpPr>
          <p:nvPr/>
        </p:nvSpPr>
        <p:spPr bwMode="auto">
          <a:xfrm>
            <a:off x="7967663" y="245812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0894"/>
            <a:ext cx="4562623" cy="1278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838" y="1550894"/>
            <a:ext cx="2913775" cy="1278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/>
          <p:cNvCxnSpPr/>
          <p:nvPr/>
        </p:nvCxnSpPr>
        <p:spPr>
          <a:xfrm>
            <a:off x="2562399" y="1887987"/>
            <a:ext cx="298043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95" y="4669128"/>
            <a:ext cx="4765164" cy="132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813" y="4045686"/>
            <a:ext cx="1427800" cy="2632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916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not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 Layout by code (</a:t>
            </a:r>
            <a:r>
              <a:rPr lang="en-US" dirty="0" err="1" smtClean="0"/>
              <a:t>NSLayoutConstraint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Auto Layout Virtual Format 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NSLayoutConstraint</a:t>
            </a:r>
            <a:r>
              <a:rPr lang="en-US" dirty="0" smtClean="0"/>
              <a:t> </a:t>
            </a:r>
            <a:r>
              <a:rPr lang="en-US" dirty="0" err="1" smtClean="0"/>
              <a:t>constraintsWithVisualFormat</a:t>
            </a:r>
            <a:r>
              <a:rPr lang="en-US" dirty="0"/>
              <a:t>:</a:t>
            </a:r>
            <a:r>
              <a:rPr lang="en-US" dirty="0" smtClean="0"/>
              <a:t>@””			     	     options:0</a:t>
            </a:r>
            <a:br>
              <a:rPr lang="en-US" dirty="0" smtClean="0"/>
            </a:br>
            <a:r>
              <a:rPr lang="en-US" dirty="0" smtClean="0"/>
              <a:t>			     </a:t>
            </a:r>
            <a:r>
              <a:rPr lang="en-US" dirty="0" err="1" smtClean="0"/>
              <a:t>metrics:nil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     </a:t>
            </a:r>
            <a:r>
              <a:rPr lang="en-US" dirty="0" err="1" smtClean="0"/>
              <a:t>views:NSViewDictionary</a:t>
            </a:r>
            <a:r>
              <a:rPr lang="en-US" dirty="0" smtClean="0"/>
              <a:t>]</a:t>
            </a:r>
          </a:p>
          <a:p>
            <a:r>
              <a:rPr lang="en-US" dirty="0" smtClean="0"/>
              <a:t>Things that can go wrong (when using Auto Layout by code)</a:t>
            </a:r>
            <a:endParaRPr lang="en-US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45812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493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&amp;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 smtClean="0"/>
              <a:t>Constraints over different </a:t>
            </a:r>
            <a:r>
              <a:rPr lang="en-US" sz="2000" dirty="0"/>
              <a:t>View </a:t>
            </a:r>
            <a:r>
              <a:rPr lang="en-US" sz="2000" dirty="0" smtClean="0"/>
              <a:t>Hierarchy</a:t>
            </a:r>
            <a:r>
              <a:rPr lang="en-US" sz="2000" dirty="0"/>
              <a:t>.</a:t>
            </a:r>
            <a:endParaRPr lang="en-US" sz="2000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WWDC </a:t>
            </a:r>
            <a:r>
              <a:rPr lang="en-US" sz="2000" dirty="0"/>
              <a:t>2013 Session Video – </a:t>
            </a:r>
            <a:r>
              <a:rPr lang="en-US" sz="2000" dirty="0" smtClean="0"/>
              <a:t>Taking Control of Auto Layout in Xcode 5 http</a:t>
            </a:r>
            <a:r>
              <a:rPr lang="en-US" sz="2000" dirty="0"/>
              <a:t>://</a:t>
            </a:r>
            <a:r>
              <a:rPr lang="en-US" sz="2000" dirty="0" err="1"/>
              <a:t>goo.gl</a:t>
            </a:r>
            <a:r>
              <a:rPr lang="en-US" sz="2000" dirty="0"/>
              <a:t>/</a:t>
            </a:r>
            <a:r>
              <a:rPr lang="en-US" sz="2000" dirty="0" err="1" smtClean="0"/>
              <a:t>ZqZnXO</a:t>
            </a:r>
            <a:endParaRPr lang="en-US" sz="2000" dirty="0" smtClean="0"/>
          </a:p>
          <a:p>
            <a:pPr>
              <a:lnSpc>
                <a:spcPct val="110000"/>
              </a:lnSpc>
            </a:pPr>
            <a:r>
              <a:rPr lang="en-US" sz="2000" dirty="0" smtClean="0"/>
              <a:t>More Auto Layout Videos in </a:t>
            </a:r>
            <a:r>
              <a:rPr lang="en-US" sz="2000" dirty="0"/>
              <a:t>WWDC 2012 </a:t>
            </a: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developer.apple.com</a:t>
            </a:r>
            <a:r>
              <a:rPr lang="en-US" sz="2000" dirty="0"/>
              <a:t>/videos/</a:t>
            </a:r>
            <a:r>
              <a:rPr lang="en-US" sz="2000" dirty="0" err="1"/>
              <a:t>wwdc</a:t>
            </a:r>
            <a:r>
              <a:rPr lang="en-US" sz="2000" dirty="0"/>
              <a:t>/2012/</a:t>
            </a:r>
            <a:endParaRPr lang="en-US" sz="2000" dirty="0" smtClean="0"/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Introduction to Auto Layout for iOS and OS X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Best Practices for Mastering Auto Layout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Auto Layout by Example</a:t>
            </a:r>
            <a:endParaRPr lang="en-US" sz="18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45812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671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Auto Layout?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7770813" cy="463767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 smtClean="0"/>
              <a:t>Auto Layout </a:t>
            </a:r>
            <a:r>
              <a:rPr lang="th-TH" sz="1800" dirty="0" smtClean="0"/>
              <a:t>เป็นระบบที่ใช้เพื่ออธิบาย </a:t>
            </a:r>
            <a:r>
              <a:rPr lang="en-US" sz="1800" dirty="0" smtClean="0"/>
              <a:t>Layout </a:t>
            </a:r>
            <a:r>
              <a:rPr lang="th-TH" sz="1800" dirty="0" smtClean="0"/>
              <a:t>บน </a:t>
            </a:r>
            <a:r>
              <a:rPr lang="en-US" sz="1800" dirty="0" smtClean="0"/>
              <a:t>UI </a:t>
            </a:r>
            <a:r>
              <a:rPr lang="th-TH" sz="1800" dirty="0" smtClean="0"/>
              <a:t>ของ </a:t>
            </a:r>
            <a:r>
              <a:rPr lang="en-US" sz="1800" dirty="0" smtClean="0"/>
              <a:t>iOS </a:t>
            </a:r>
            <a:r>
              <a:rPr lang="th-TH" sz="1800" dirty="0" smtClean="0"/>
              <a:t>และ </a:t>
            </a:r>
            <a:r>
              <a:rPr lang="en-US" sz="1800" dirty="0" smtClean="0"/>
              <a:t>OS X </a:t>
            </a:r>
            <a:r>
              <a:rPr lang="th-TH" sz="1800" dirty="0" smtClean="0"/>
              <a:t>โดยใช้ </a:t>
            </a:r>
            <a:r>
              <a:rPr lang="en-US" sz="1800" dirty="0" smtClean="0"/>
              <a:t>Constraint </a:t>
            </a:r>
            <a:r>
              <a:rPr lang="th-TH" sz="1800" dirty="0" smtClean="0"/>
              <a:t>เป็นหลัก </a:t>
            </a:r>
            <a:r>
              <a:rPr lang="en-US" sz="1800" dirty="0" smtClean="0"/>
              <a:t>(Constraint-Based)</a:t>
            </a:r>
          </a:p>
          <a:p>
            <a:pPr>
              <a:lnSpc>
                <a:spcPct val="110000"/>
              </a:lnSpc>
            </a:pPr>
            <a:r>
              <a:rPr lang="th-TH" sz="1800" dirty="0" smtClean="0"/>
              <a:t>โดย </a:t>
            </a:r>
            <a:r>
              <a:rPr lang="en-US" sz="1800" dirty="0" smtClean="0"/>
              <a:t>default </a:t>
            </a:r>
            <a:r>
              <a:rPr lang="th-TH" sz="1800" dirty="0" smtClean="0"/>
              <a:t>นั้น </a:t>
            </a:r>
            <a:r>
              <a:rPr lang="en-US" sz="1800" dirty="0" smtClean="0"/>
              <a:t>Xcode </a:t>
            </a:r>
            <a:r>
              <a:rPr lang="th-TH" sz="1800" dirty="0" smtClean="0"/>
              <a:t>จะใช้ตำแหน่ง </a:t>
            </a:r>
            <a:r>
              <a:rPr lang="en-US" sz="1800" dirty="0" smtClean="0"/>
              <a:t>x,</a:t>
            </a:r>
            <a:r>
              <a:rPr lang="th-TH" sz="1800" dirty="0" smtClean="0"/>
              <a:t> </a:t>
            </a:r>
            <a:r>
              <a:rPr lang="en-US" sz="1800" dirty="0" smtClean="0"/>
              <a:t>y</a:t>
            </a:r>
            <a:r>
              <a:rPr lang="th-TH" sz="1800" dirty="0" smtClean="0"/>
              <a:t> กำหนดตำแหน่งของ </a:t>
            </a:r>
            <a:r>
              <a:rPr lang="en-US" sz="1800" dirty="0" smtClean="0"/>
              <a:t>control </a:t>
            </a:r>
            <a:r>
              <a:rPr lang="th-TH" sz="1800" dirty="0" smtClean="0"/>
              <a:t>บน </a:t>
            </a:r>
            <a:r>
              <a:rPr lang="en-US" sz="1800" dirty="0" smtClean="0"/>
              <a:t>view </a:t>
            </a:r>
            <a:r>
              <a:rPr lang="th-TH" sz="1800" dirty="0" smtClean="0"/>
              <a:t>แต่ในตัวอย่าง ถ้าเราต้องการให้ปุ่มวางอยู่กลางจอชิดขวาเสมอไม่ว่า </a:t>
            </a:r>
            <a:r>
              <a:rPr lang="en-US" sz="1800" dirty="0" smtClean="0"/>
              <a:t>device </a:t>
            </a:r>
            <a:r>
              <a:rPr lang="th-TH" sz="1800" dirty="0" smtClean="0"/>
              <a:t>จะอยู่ในแนวตั้งหรือแนวนอน การเขียน </a:t>
            </a:r>
            <a:r>
              <a:rPr lang="en-US" sz="1800" dirty="0" smtClean="0"/>
              <a:t>code </a:t>
            </a:r>
            <a:r>
              <a:rPr lang="th-TH" sz="1800" dirty="0" smtClean="0"/>
              <a:t>เพื่อกำหนด </a:t>
            </a:r>
            <a:r>
              <a:rPr lang="en-US" sz="1800" dirty="0" smtClean="0"/>
              <a:t>x, y </a:t>
            </a:r>
            <a:r>
              <a:rPr lang="th-TH" sz="1800" dirty="0" smtClean="0"/>
              <a:t>จะยุ่งยาก</a:t>
            </a:r>
          </a:p>
          <a:p>
            <a:pPr>
              <a:lnSpc>
                <a:spcPct val="110000"/>
              </a:lnSpc>
            </a:pPr>
            <a:r>
              <a:rPr lang="th-TH" sz="1800" dirty="0" smtClean="0"/>
              <a:t>แนวทางการออกแบบ </a:t>
            </a:r>
            <a:r>
              <a:rPr lang="en-US" sz="1800" dirty="0" smtClean="0"/>
              <a:t>Auto </a:t>
            </a:r>
            <a:br>
              <a:rPr lang="en-US" sz="1800" dirty="0" smtClean="0"/>
            </a:br>
            <a:r>
              <a:rPr lang="en-US" sz="1800" dirty="0" smtClean="0"/>
              <a:t>Layout </a:t>
            </a:r>
            <a:r>
              <a:rPr lang="th-TH" sz="1800" dirty="0" smtClean="0"/>
              <a:t>ก็คือ กำหนด </a:t>
            </a:r>
            <a:r>
              <a:rPr lang="en-US" sz="1800" dirty="0" smtClean="0"/>
              <a:t>Constraint</a:t>
            </a:r>
            <a:br>
              <a:rPr lang="en-US" sz="1800" dirty="0" smtClean="0"/>
            </a:br>
            <a:r>
              <a:rPr lang="th-TH" sz="1800" dirty="0" smtClean="0"/>
              <a:t>ในลักษณะของคำอธิบาย </a:t>
            </a:r>
            <a:br>
              <a:rPr lang="th-TH" sz="1800" dirty="0" smtClean="0"/>
            </a:br>
            <a:r>
              <a:rPr lang="th-TH" sz="1800" dirty="0" smtClean="0"/>
              <a:t>เพื่อบอกว่า </a:t>
            </a:r>
            <a:r>
              <a:rPr lang="en-US" sz="1800" dirty="0" smtClean="0"/>
              <a:t>view </a:t>
            </a:r>
            <a:r>
              <a:rPr lang="th-TH" sz="1800" dirty="0" smtClean="0"/>
              <a:t>นั้นสัมพันธ์</a:t>
            </a:r>
            <a:br>
              <a:rPr lang="th-TH" sz="1800" dirty="0" smtClean="0"/>
            </a:br>
            <a:r>
              <a:rPr lang="th-TH" sz="1800" dirty="0" smtClean="0"/>
              <a:t>กับ </a:t>
            </a:r>
            <a:r>
              <a:rPr lang="en-US" sz="1800" dirty="0" smtClean="0"/>
              <a:t>view </a:t>
            </a:r>
            <a:r>
              <a:rPr lang="th-TH" sz="1800" dirty="0" smtClean="0"/>
              <a:t>อื่นยังไง เช่น จากตัวอย่าง</a:t>
            </a:r>
            <a:br>
              <a:rPr lang="th-TH" sz="1800" dirty="0" smtClean="0"/>
            </a:br>
            <a:r>
              <a:rPr lang="en-US" sz="1800" dirty="0" smtClean="0"/>
              <a:t>“button </a:t>
            </a:r>
            <a:r>
              <a:rPr lang="th-TH" sz="1800" dirty="0" smtClean="0"/>
              <a:t>จะอยู่กลาง </a:t>
            </a:r>
            <a:r>
              <a:rPr lang="en-US" sz="1800" dirty="0" smtClean="0"/>
              <a:t>super view </a:t>
            </a:r>
            <a:r>
              <a:rPr lang="th-TH" sz="1800" dirty="0" smtClean="0"/>
              <a:t>ใน</a:t>
            </a:r>
            <a:br>
              <a:rPr lang="th-TH" sz="1800" dirty="0" smtClean="0"/>
            </a:br>
            <a:r>
              <a:rPr lang="th-TH" sz="1800" dirty="0" smtClean="0"/>
              <a:t>แนวตั้ง</a:t>
            </a:r>
            <a:r>
              <a:rPr lang="en-US" sz="1800" dirty="0" smtClean="0"/>
              <a:t>”</a:t>
            </a:r>
            <a:r>
              <a:rPr lang="th-TH" sz="1800" dirty="0" smtClean="0"/>
              <a:t> และ</a:t>
            </a:r>
            <a:r>
              <a:rPr lang="en-US" sz="1800" dirty="0" smtClean="0"/>
              <a:t> “</a:t>
            </a:r>
            <a:r>
              <a:rPr lang="th-TH" sz="1800" dirty="0" smtClean="0"/>
              <a:t>ชิดขอบขวาของ </a:t>
            </a:r>
            <a:br>
              <a:rPr lang="th-TH" sz="1800" dirty="0" smtClean="0"/>
            </a:br>
            <a:r>
              <a:rPr lang="en-US" sz="1800" dirty="0" smtClean="0"/>
              <a:t>super view</a:t>
            </a:r>
            <a:r>
              <a:rPr lang="th-TH" sz="1800" dirty="0" smtClean="0"/>
              <a:t>ในแนวนอน</a:t>
            </a:r>
            <a:r>
              <a:rPr lang="en-US" sz="1800" dirty="0" smtClean="0"/>
              <a:t>”</a:t>
            </a:r>
            <a:r>
              <a:rPr lang="th-TH" sz="1800" dirty="0" smtClean="0"/>
              <a:t> เป็นต้น</a:t>
            </a:r>
            <a:endParaRPr lang="en-US" sz="1800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3" name="Picture 2" descr="layou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84" y="3984627"/>
            <a:ext cx="1320720" cy="2686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layou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24" y="5335413"/>
            <a:ext cx="2686889" cy="1336023"/>
          </a:xfrm>
          <a:prstGeom prst="rect">
            <a:avLst/>
          </a:prstGeom>
        </p:spPr>
      </p:pic>
      <p:pic>
        <p:nvPicPr>
          <p:cNvPr id="7" name="Picture 6" descr="rig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745" y="5335413"/>
            <a:ext cx="326079" cy="320203"/>
          </a:xfrm>
          <a:prstGeom prst="rect">
            <a:avLst/>
          </a:prstGeom>
        </p:spPr>
      </p:pic>
      <p:pic>
        <p:nvPicPr>
          <p:cNvPr id="8" name="Picture 7" descr="wro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3" y="4013784"/>
            <a:ext cx="325919" cy="325919"/>
          </a:xfrm>
          <a:prstGeom prst="rect">
            <a:avLst/>
          </a:prstGeom>
        </p:spPr>
      </p:pic>
      <p:pic>
        <p:nvPicPr>
          <p:cNvPr id="9" name="Picture 8" descr="layout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92" y="4013784"/>
            <a:ext cx="2656021" cy="129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1820559"/>
            <a:ext cx="7770813" cy="3157883"/>
          </a:xfrm>
        </p:spPr>
        <p:txBody>
          <a:bodyPr>
            <a:normAutofit/>
          </a:bodyPr>
          <a:lstStyle/>
          <a:p>
            <a:r>
              <a:rPr lang="th-TH" sz="2000" dirty="0" smtClean="0"/>
              <a:t>เปรียบเทียบเหมือน </a:t>
            </a:r>
            <a:r>
              <a:rPr lang="en-US" sz="2000" dirty="0" smtClean="0"/>
              <a:t>Whiteboard </a:t>
            </a:r>
            <a:r>
              <a:rPr lang="th-TH" sz="2000" dirty="0" smtClean="0"/>
              <a:t>และอธิบายด้วยภาษาที่เข้าใจง่าย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smtClean="0"/>
              <a:t>Control is centered vertically in its super view</a:t>
            </a:r>
          </a:p>
          <a:p>
            <a:pPr lvl="1"/>
            <a:r>
              <a:rPr lang="en-US" sz="1800" dirty="0" smtClean="0"/>
              <a:t>Control is a fixed distance (padding) from the right of the super view</a:t>
            </a:r>
            <a:endParaRPr lang="th-TH" sz="1800" dirty="0" smtClean="0"/>
          </a:p>
          <a:p>
            <a:r>
              <a:rPr lang="th-TH" sz="2000" dirty="0" smtClean="0"/>
              <a:t>เมื่อแปลงเป็น </a:t>
            </a:r>
            <a:r>
              <a:rPr lang="en-US" sz="2000" dirty="0" smtClean="0"/>
              <a:t>code</a:t>
            </a:r>
          </a:p>
          <a:p>
            <a:pPr lvl="1"/>
            <a:r>
              <a:rPr lang="en-US" sz="1800" dirty="0" err="1" smtClean="0"/>
              <a:t>Control.centerY</a:t>
            </a:r>
            <a:r>
              <a:rPr lang="en-US" sz="1800" dirty="0" smtClean="0"/>
              <a:t> = </a:t>
            </a:r>
            <a:r>
              <a:rPr lang="en-US" sz="1800" dirty="0" err="1" smtClean="0"/>
              <a:t>Superview.centerY</a:t>
            </a:r>
            <a:endParaRPr lang="en-US" sz="1800" dirty="0" smtClean="0"/>
          </a:p>
          <a:p>
            <a:pPr lvl="1"/>
            <a:r>
              <a:rPr lang="en-US" sz="1800" dirty="0" err="1" smtClean="0"/>
              <a:t>Control.right</a:t>
            </a:r>
            <a:r>
              <a:rPr lang="en-US" sz="1800" dirty="0" smtClean="0"/>
              <a:t> = </a:t>
            </a:r>
            <a:r>
              <a:rPr lang="en-US" sz="1800" dirty="0" err="1" smtClean="0"/>
              <a:t>Superview.right</a:t>
            </a:r>
            <a:r>
              <a:rPr lang="en-US" sz="1800" dirty="0" smtClean="0"/>
              <a:t> - &lt;</a:t>
            </a:r>
            <a:r>
              <a:rPr lang="en-US" sz="1800" dirty="0" err="1" smtClean="0"/>
              <a:t>pagging</a:t>
            </a:r>
            <a:r>
              <a:rPr lang="en-US" sz="1800" dirty="0" smtClean="0"/>
              <a:t>&gt;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 Layout Constraint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6" name="Picture 5" descr="layou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808" y="4425570"/>
            <a:ext cx="4311294" cy="21437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50407" y="4832785"/>
            <a:ext cx="2506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Describe the layout  with constraints, and frames are calculated automatically.</a:t>
            </a:r>
            <a:endParaRPr lang="en-US" sz="20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14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0" y="1820559"/>
            <a:ext cx="7770813" cy="442777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Relational</a:t>
            </a:r>
          </a:p>
          <a:p>
            <a:r>
              <a:rPr lang="en-US" sz="2800" dirty="0" smtClean="0"/>
              <a:t>Dynamism </a:t>
            </a:r>
          </a:p>
          <a:p>
            <a:pPr lvl="1"/>
            <a:r>
              <a:rPr lang="en-US" sz="2400" dirty="0" smtClean="0"/>
              <a:t>Metrics : iOS6 to iOS7, Multiple Screen Sizes</a:t>
            </a:r>
            <a:r>
              <a:rPr lang="en-US" sz="2400" smtClean="0"/>
              <a:t>, Rotate </a:t>
            </a:r>
            <a:endParaRPr lang="en-US" sz="2400" dirty="0" smtClean="0"/>
          </a:p>
          <a:p>
            <a:pPr lvl="1"/>
            <a:r>
              <a:rPr lang="en-US" sz="2400" dirty="0" smtClean="0"/>
              <a:t>Content : Localization</a:t>
            </a:r>
          </a:p>
          <a:p>
            <a:r>
              <a:rPr lang="en-US" sz="2400" dirty="0" smtClean="0"/>
              <a:t>Expressiveness : Relationship between view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Auto Layout?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3204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85801" y="1820559"/>
            <a:ext cx="4023169" cy="456263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th-TH" sz="1800" dirty="0" smtClean="0"/>
              <a:t>เราสามารถเพิ่ม </a:t>
            </a:r>
            <a:r>
              <a:rPr lang="en-US" sz="1800" dirty="0" smtClean="0"/>
              <a:t>Auto Layout </a:t>
            </a:r>
            <a:r>
              <a:rPr lang="th-TH" sz="1800" dirty="0" smtClean="0"/>
              <a:t>ลงบน </a:t>
            </a:r>
            <a:r>
              <a:rPr lang="en-US" sz="1800" dirty="0" smtClean="0"/>
              <a:t>View </a:t>
            </a:r>
            <a:r>
              <a:rPr lang="th-TH" sz="1800" dirty="0" smtClean="0"/>
              <a:t>ได้ </a:t>
            </a:r>
            <a:r>
              <a:rPr lang="en-US" sz="1800" dirty="0" smtClean="0"/>
              <a:t>3 </a:t>
            </a:r>
            <a:r>
              <a:rPr lang="th-TH" sz="1800" dirty="0" smtClean="0"/>
              <a:t>วิธี คือ</a:t>
            </a:r>
          </a:p>
          <a:p>
            <a:pPr lvl="1">
              <a:lnSpc>
                <a:spcPct val="120000"/>
              </a:lnSpc>
            </a:pPr>
            <a:r>
              <a:rPr lang="th-TH" sz="1600" dirty="0" smtClean="0"/>
              <a:t>ใช้ </a:t>
            </a:r>
            <a:r>
              <a:rPr lang="en-US" sz="1600" dirty="0" smtClean="0"/>
              <a:t>Control + Drag </a:t>
            </a:r>
            <a:r>
              <a:rPr lang="th-TH" sz="1600" dirty="0" smtClean="0"/>
              <a:t>ระหว่าง </a:t>
            </a:r>
            <a:r>
              <a:rPr lang="en-US" sz="1600" dirty="0" smtClean="0"/>
              <a:t>view</a:t>
            </a:r>
          </a:p>
          <a:p>
            <a:pPr lvl="1">
              <a:lnSpc>
                <a:spcPct val="120000"/>
              </a:lnSpc>
            </a:pPr>
            <a:r>
              <a:rPr lang="th-TH" sz="1600" dirty="0" smtClean="0"/>
              <a:t>ใช้ </a:t>
            </a:r>
            <a:r>
              <a:rPr lang="en-US" sz="1600" dirty="0" smtClean="0"/>
              <a:t>Resolve Auto Layout Issue</a:t>
            </a:r>
          </a:p>
          <a:p>
            <a:pPr lvl="1">
              <a:lnSpc>
                <a:spcPct val="120000"/>
              </a:lnSpc>
            </a:pPr>
            <a:r>
              <a:rPr lang="th-TH" sz="1600" dirty="0" smtClean="0"/>
              <a:t>ใช้ </a:t>
            </a:r>
            <a:r>
              <a:rPr lang="en-US" sz="1600" dirty="0" smtClean="0"/>
              <a:t>Constraint property</a:t>
            </a:r>
          </a:p>
          <a:p>
            <a:r>
              <a:rPr lang="th-TH" sz="1800" dirty="0"/>
              <a:t>เรา</a:t>
            </a:r>
            <a:r>
              <a:rPr lang="th-TH" sz="1800" dirty="0" smtClean="0"/>
              <a:t>สามารถ </a:t>
            </a:r>
            <a:r>
              <a:rPr lang="th-TH" sz="1800" dirty="0"/>
              <a:t>เพิ่ม </a:t>
            </a:r>
            <a:r>
              <a:rPr lang="en-US" sz="1800" dirty="0"/>
              <a:t>Auto Layout</a:t>
            </a:r>
            <a:r>
              <a:rPr lang="th-TH" sz="1800" dirty="0"/>
              <a:t> ให้กับ </a:t>
            </a:r>
            <a:r>
              <a:rPr lang="en-US" sz="1800" dirty="0"/>
              <a:t>view </a:t>
            </a:r>
            <a:r>
              <a:rPr lang="th-TH" sz="1800" dirty="0"/>
              <a:t>ทีละนิดได้ ไม่ต้องเพิ่มครั้ง</a:t>
            </a:r>
            <a:r>
              <a:rPr lang="th-TH" sz="1800" dirty="0" smtClean="0"/>
              <a:t>เดียว</a:t>
            </a:r>
            <a:r>
              <a:rPr lang="th-TH" sz="1800" dirty="0"/>
              <a:t>ทั้งหมด</a:t>
            </a:r>
          </a:p>
          <a:p>
            <a:r>
              <a:rPr lang="th-TH" sz="1800" dirty="0"/>
              <a:t>ถ้าทำผิด เราสามารถลบ </a:t>
            </a:r>
            <a:r>
              <a:rPr lang="en-US" sz="1800" dirty="0"/>
              <a:t>constraint </a:t>
            </a:r>
            <a:r>
              <a:rPr lang="th-TH" sz="1800" dirty="0"/>
              <a:t>ออกโดยไม่กระทบกับ </a:t>
            </a:r>
            <a:r>
              <a:rPr lang="en-US" sz="1800" dirty="0"/>
              <a:t>view </a:t>
            </a:r>
            <a:r>
              <a:rPr lang="th-TH" sz="1800" dirty="0"/>
              <a:t>ที่เราวางไว้ </a:t>
            </a:r>
            <a:r>
              <a:rPr lang="en-US" sz="1800" dirty="0"/>
              <a:t>(</a:t>
            </a:r>
            <a:r>
              <a:rPr lang="th-TH" sz="1800" dirty="0"/>
              <a:t>หรือ </a:t>
            </a:r>
            <a:r>
              <a:rPr lang="en-US" sz="1800" dirty="0"/>
              <a:t>undo </a:t>
            </a:r>
            <a:r>
              <a:rPr lang="th-TH" sz="1800" dirty="0"/>
              <a:t>ได้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Adopting Auto Layout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937" y="2506076"/>
            <a:ext cx="3833331" cy="2640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35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Lab 1/3 : Initial Layout </a:t>
            </a:r>
            <a:r>
              <a:rPr lang="th-TH" sz="3200" dirty="0" smtClean="0"/>
              <a:t/>
            </a:r>
            <a:br>
              <a:rPr lang="th-TH" sz="3200" dirty="0" smtClean="0"/>
            </a:br>
            <a:r>
              <a:rPr lang="en-US" sz="3200" dirty="0" smtClean="0"/>
              <a:t>Add views, positioning, resizing (1/9)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5383039" cy="468679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th-TH" sz="1800" dirty="0"/>
              <a:t>จาก </a:t>
            </a:r>
            <a:r>
              <a:rPr lang="en-US" sz="1800" dirty="0"/>
              <a:t>Xcode </a:t>
            </a:r>
            <a:r>
              <a:rPr lang="th-TH" sz="1800" dirty="0"/>
              <a:t>สร้าง </a:t>
            </a:r>
            <a:r>
              <a:rPr lang="en-US" sz="1800" dirty="0"/>
              <a:t>project </a:t>
            </a:r>
            <a:r>
              <a:rPr lang="th-TH" sz="1800" dirty="0"/>
              <a:t>ใหม่โดยเลือก </a:t>
            </a:r>
            <a:r>
              <a:rPr lang="en-US" sz="1800" dirty="0"/>
              <a:t>iOS &gt; Application &gt; Single View Application </a:t>
            </a:r>
          </a:p>
          <a:p>
            <a:pPr marL="457200" indent="-457200">
              <a:buFont typeface="+mj-lt"/>
              <a:buAutoNum type="arabicPeriod"/>
            </a:pPr>
            <a:r>
              <a:rPr lang="th-TH" sz="1800" dirty="0"/>
              <a:t>ตั้งชื่อ </a:t>
            </a:r>
            <a:r>
              <a:rPr lang="en-US" sz="1800" dirty="0"/>
              <a:t>project </a:t>
            </a:r>
            <a:r>
              <a:rPr lang="th-TH" sz="1800" dirty="0"/>
              <a:t>ว่า </a:t>
            </a:r>
            <a:r>
              <a:rPr lang="en-US" sz="1800" dirty="0" smtClean="0"/>
              <a:t>“</a:t>
            </a:r>
            <a:r>
              <a:rPr lang="en-US" sz="1800" dirty="0" err="1" smtClean="0"/>
              <a:t>AutoLayoutGame</a:t>
            </a:r>
            <a:r>
              <a:rPr lang="en-US" sz="1800" dirty="0" smtClean="0"/>
              <a:t>” </a:t>
            </a:r>
            <a:r>
              <a:rPr lang="th-TH" sz="1800" dirty="0"/>
              <a:t>และเลือก </a:t>
            </a:r>
            <a:r>
              <a:rPr lang="en-US" sz="1800" dirty="0"/>
              <a:t>Devices </a:t>
            </a:r>
            <a:r>
              <a:rPr lang="th-TH" sz="1800" dirty="0"/>
              <a:t>เป็น</a:t>
            </a:r>
            <a:r>
              <a:rPr lang="en-US" sz="1800" dirty="0"/>
              <a:t> iPhone</a:t>
            </a:r>
            <a:endParaRPr lang="en-US" sz="1800" b="1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Click “Next” </a:t>
            </a:r>
            <a:r>
              <a:rPr lang="th-TH" sz="1800" dirty="0"/>
              <a:t>เลือก </a:t>
            </a:r>
            <a:r>
              <a:rPr lang="en-US" sz="1800" dirty="0"/>
              <a:t>folder </a:t>
            </a:r>
            <a:r>
              <a:rPr lang="th-TH" sz="1800" dirty="0"/>
              <a:t>ที่จะ </a:t>
            </a:r>
            <a:r>
              <a:rPr lang="en-US" sz="1800" dirty="0"/>
              <a:t>save project </a:t>
            </a:r>
            <a:r>
              <a:rPr lang="th-TH" sz="1800" dirty="0"/>
              <a:t>แล้ว </a:t>
            </a:r>
            <a:r>
              <a:rPr lang="en-US" sz="1800" dirty="0"/>
              <a:t>click </a:t>
            </a:r>
            <a:r>
              <a:rPr lang="th-TH" sz="1800" dirty="0"/>
              <a:t>ปุ่ม </a:t>
            </a:r>
            <a:r>
              <a:rPr lang="en-US" sz="1800" dirty="0"/>
              <a:t>“Create” 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th-TH" sz="1800" dirty="0" smtClean="0"/>
              <a:t>วางปุ่มลงบน </a:t>
            </a:r>
            <a:r>
              <a:rPr lang="en-US" sz="1800" dirty="0" smtClean="0"/>
              <a:t>view 3 </a:t>
            </a:r>
            <a:r>
              <a:rPr lang="th-TH" sz="1800" dirty="0" smtClean="0"/>
              <a:t>ปุ่ม เปลี่ยน </a:t>
            </a:r>
            <a:r>
              <a:rPr lang="en-US" sz="1800" dirty="0" smtClean="0"/>
              <a:t>background color </a:t>
            </a:r>
            <a:r>
              <a:rPr lang="th-TH" sz="1800" dirty="0" smtClean="0"/>
              <a:t>ของปุ่มเป็น </a:t>
            </a:r>
            <a:r>
              <a:rPr lang="en-US" sz="1800" dirty="0" smtClean="0"/>
              <a:t>“Light Gray Color” </a:t>
            </a:r>
            <a:r>
              <a:rPr lang="th-TH" sz="1800" dirty="0" smtClean="0"/>
              <a:t>แล้ว </a:t>
            </a:r>
            <a:r>
              <a:rPr lang="en-US" sz="1800" dirty="0" smtClean="0"/>
              <a:t>Alig</a:t>
            </a:r>
            <a:r>
              <a:rPr lang="en-US" sz="1800" dirty="0"/>
              <a:t>n</a:t>
            </a:r>
            <a:r>
              <a:rPr lang="en-US" sz="1800" dirty="0" smtClean="0"/>
              <a:t> </a:t>
            </a:r>
            <a:r>
              <a:rPr lang="th-TH" sz="1800" dirty="0" smtClean="0"/>
              <a:t>ตำแหน่งของปุ่มทั้ง </a:t>
            </a:r>
            <a:r>
              <a:rPr lang="en-US" sz="1800" dirty="0" smtClean="0"/>
              <a:t>3 </a:t>
            </a:r>
            <a:r>
              <a:rPr lang="th-TH" sz="1800" dirty="0" smtClean="0"/>
              <a:t>ให้อยู่กลางจอ</a:t>
            </a:r>
            <a:endParaRPr lang="en-US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th-TH" sz="1800" dirty="0" smtClean="0"/>
              <a:t>เปลี่ยน </a:t>
            </a:r>
            <a:r>
              <a:rPr lang="en-US" sz="1800" dirty="0" smtClean="0"/>
              <a:t>Title </a:t>
            </a:r>
            <a:r>
              <a:rPr lang="th-TH" sz="1800" dirty="0" smtClean="0"/>
              <a:t>เป็น </a:t>
            </a:r>
            <a:r>
              <a:rPr lang="en-US" sz="1800" dirty="0" smtClean="0"/>
              <a:t>“New Game”, “Load Game”, </a:t>
            </a:r>
            <a:r>
              <a:rPr lang="th-TH" sz="1800" dirty="0" smtClean="0"/>
              <a:t>และ </a:t>
            </a:r>
            <a:r>
              <a:rPr lang="en-US" sz="1800" dirty="0" smtClean="0"/>
              <a:t>“Credits”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Run </a:t>
            </a:r>
            <a:r>
              <a:rPr lang="th-TH" sz="1800" dirty="0" smtClean="0"/>
              <a:t>โปรแกรมแล้วลองเปลี่ยนเป็นแนวนอน จะเห็นว่า ตำแหน่งของปุ่มทั้ง </a:t>
            </a:r>
            <a:r>
              <a:rPr lang="en-US" sz="1800" dirty="0" smtClean="0"/>
              <a:t>3 </a:t>
            </a:r>
            <a:r>
              <a:rPr lang="th-TH" sz="1800" dirty="0" smtClean="0"/>
              <a:t>ไม่อยู่กลางจอ หรือลอง </a:t>
            </a:r>
            <a:r>
              <a:rPr lang="en-US" sz="1800" dirty="0" smtClean="0"/>
              <a:t>run </a:t>
            </a:r>
            <a:r>
              <a:rPr lang="th-TH" sz="1800" dirty="0" smtClean="0"/>
              <a:t>ด้วยจอ </a:t>
            </a:r>
            <a:r>
              <a:rPr lang="en-US" sz="1800" dirty="0" smtClean="0"/>
              <a:t>3.5” </a:t>
            </a:r>
            <a:r>
              <a:rPr lang="th-TH" sz="1800" dirty="0" smtClean="0"/>
              <a:t>และ </a:t>
            </a:r>
            <a:r>
              <a:rPr lang="en-US" sz="1800" dirty="0" smtClean="0"/>
              <a:t>4” </a:t>
            </a:r>
            <a:r>
              <a:rPr lang="th-TH" sz="1800" dirty="0" smtClean="0"/>
              <a:t>จะเห็นว่า </a:t>
            </a:r>
            <a:r>
              <a:rPr lang="en-US" sz="1800" dirty="0" smtClean="0"/>
              <a:t>3.5” </a:t>
            </a:r>
            <a:r>
              <a:rPr lang="th-TH" sz="1800" dirty="0" smtClean="0"/>
              <a:t>ปุ่มไม่อยู่กลางจอ</a:t>
            </a:r>
            <a:endParaRPr lang="en-US" sz="18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16 -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542" y="2015700"/>
            <a:ext cx="1427301" cy="2631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5019734"/>
            <a:ext cx="2402031" cy="1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2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8524</TotalTime>
  <Words>2562</Words>
  <Application>Microsoft Macintosh PowerPoint</Application>
  <PresentationFormat>On-screen Show (4:3)</PresentationFormat>
  <Paragraphs>231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Story</vt:lpstr>
      <vt:lpstr>Chapter 16</vt:lpstr>
      <vt:lpstr>iOS Screen Sizes</vt:lpstr>
      <vt:lpstr>Resources &amp; Sizes</vt:lpstr>
      <vt:lpstr>Points vs. Pixels in iOS</vt:lpstr>
      <vt:lpstr>What is Auto Layout?</vt:lpstr>
      <vt:lpstr>Auto Layout Constraint</vt:lpstr>
      <vt:lpstr>Why Auto Layout?</vt:lpstr>
      <vt:lpstr>Adopting Auto Layout</vt:lpstr>
      <vt:lpstr>Lab 1/3 : Initial Layout  Add views, positioning, resizing (1/9)</vt:lpstr>
      <vt:lpstr>Task : Add Horizontal Space Constraint (2/9)</vt:lpstr>
      <vt:lpstr>Task : Add Horizontal Space Constraint (3/9)</vt:lpstr>
      <vt:lpstr>Task : Add height constraint (4/9)</vt:lpstr>
      <vt:lpstr>Task : Add Vertical constraint (5/9)</vt:lpstr>
      <vt:lpstr>Task : Add Vertical Space constraint (6/9)</vt:lpstr>
      <vt:lpstr>Task : Complete constraints (7/9)</vt:lpstr>
      <vt:lpstr>Task : Run &amp; Test (8/9)</vt:lpstr>
      <vt:lpstr>Task : Fix Incorrect Constraint (9/9)</vt:lpstr>
      <vt:lpstr>Lab 2/3 : Using Pin (1/9)</vt:lpstr>
      <vt:lpstr>Task : Add Constraints by Pin (2/9)</vt:lpstr>
      <vt:lpstr>Task : Add Constraints by Pin (3/9)</vt:lpstr>
      <vt:lpstr>Task : Add Constraints Automatically (4/9)</vt:lpstr>
      <vt:lpstr>Task : Run &amp; Test (5/9)</vt:lpstr>
      <vt:lpstr>Task : Add more Views (6/9)</vt:lpstr>
      <vt:lpstr>Task : Fix with Auto Layout (7/9)</vt:lpstr>
      <vt:lpstr>Task : Fix with Auto Layout (8/9)</vt:lpstr>
      <vt:lpstr>Task : Fix with Auto Layout (9/9)</vt:lpstr>
      <vt:lpstr>Debug &amp; Resolve</vt:lpstr>
      <vt:lpstr>Intermediate State Types</vt:lpstr>
      <vt:lpstr>Ambiguous Frames </vt:lpstr>
      <vt:lpstr>Ambiguous Frames </vt:lpstr>
      <vt:lpstr>Conflicting Constraints </vt:lpstr>
      <vt:lpstr>Misplaced Views </vt:lpstr>
      <vt:lpstr>Lab 3/3 : Debug &amp; Resolve (1/8) </vt:lpstr>
      <vt:lpstr>Task : Make Buttons Same Size (2/8) </vt:lpstr>
      <vt:lpstr>Task : Resolve all Misplace (3/8) </vt:lpstr>
      <vt:lpstr>Task : Resolve all Misplace (4/8) </vt:lpstr>
      <vt:lpstr>Task : Resolve all Misplace (5/8) </vt:lpstr>
      <vt:lpstr>Task : Resolve all Misplace (6/8) </vt:lpstr>
      <vt:lpstr>Task : Resolve all Misplace (7/8) </vt:lpstr>
      <vt:lpstr>Task : Resolve all Misplace (8/8) </vt:lpstr>
      <vt:lpstr>Topics not covered</vt:lpstr>
      <vt:lpstr>References &amp; More</vt:lpstr>
    </vt:vector>
  </TitlesOfParts>
  <Company>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</dc:title>
  <dc:creator>Fibo U</dc:creator>
  <cp:lastModifiedBy>Olarn U.</cp:lastModifiedBy>
  <cp:revision>729</cp:revision>
  <cp:lastPrinted>2014-06-18T02:46:20Z</cp:lastPrinted>
  <dcterms:created xsi:type="dcterms:W3CDTF">2011-04-05T07:15:23Z</dcterms:created>
  <dcterms:modified xsi:type="dcterms:W3CDTF">2014-06-18T02:46:24Z</dcterms:modified>
</cp:coreProperties>
</file>